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2"/>
  </p:notesMasterIdLst>
  <p:sldIdLst>
    <p:sldId id="1225" r:id="rId2"/>
    <p:sldId id="1224" r:id="rId3"/>
    <p:sldId id="1226" r:id="rId4"/>
    <p:sldId id="1227" r:id="rId5"/>
    <p:sldId id="1228" r:id="rId6"/>
    <p:sldId id="1229" r:id="rId7"/>
    <p:sldId id="1233" r:id="rId8"/>
    <p:sldId id="1230" r:id="rId9"/>
    <p:sldId id="1231" r:id="rId10"/>
    <p:sldId id="1232" r:id="rId11"/>
    <p:sldId id="1236" r:id="rId12"/>
    <p:sldId id="1235" r:id="rId13"/>
    <p:sldId id="1237" r:id="rId14"/>
    <p:sldId id="1239" r:id="rId15"/>
    <p:sldId id="1238" r:id="rId16"/>
    <p:sldId id="1240" r:id="rId17"/>
    <p:sldId id="1241" r:id="rId18"/>
    <p:sldId id="1243" r:id="rId19"/>
    <p:sldId id="1242" r:id="rId20"/>
    <p:sldId id="123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B0E4C2-CB3A-4EFB-A6D1-214F9AF66411}">
          <p14:sldIdLst>
            <p14:sldId id="1225"/>
            <p14:sldId id="1224"/>
            <p14:sldId id="1226"/>
            <p14:sldId id="1227"/>
            <p14:sldId id="1228"/>
            <p14:sldId id="1229"/>
            <p14:sldId id="1233"/>
            <p14:sldId id="1230"/>
            <p14:sldId id="1231"/>
            <p14:sldId id="1232"/>
            <p14:sldId id="1236"/>
            <p14:sldId id="1235"/>
            <p14:sldId id="1237"/>
            <p14:sldId id="1239"/>
            <p14:sldId id="1238"/>
            <p14:sldId id="1240"/>
            <p14:sldId id="1241"/>
            <p14:sldId id="1243"/>
            <p14:sldId id="1242"/>
            <p14:sldId id="12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ACC6"/>
    <a:srgbClr val="FFFD05"/>
    <a:srgbClr val="4F80BD"/>
    <a:srgbClr val="000000"/>
    <a:srgbClr val="4F81BD"/>
    <a:srgbClr val="7F7F7F"/>
    <a:srgbClr val="333333"/>
    <a:srgbClr val="92D050"/>
    <a:srgbClr val="FFFFFF"/>
    <a:srgbClr val="F9B4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34" autoAdjust="0"/>
    <p:restoredTop sz="73998" autoAdjust="0"/>
  </p:normalViewPr>
  <p:slideViewPr>
    <p:cSldViewPr snapToGrid="0">
      <p:cViewPr>
        <p:scale>
          <a:sx n="66" d="100"/>
          <a:sy n="66" d="100"/>
        </p:scale>
        <p:origin x="1434" y="43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89566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000000"/>
                </a:solidFill>
                <a:effectLst/>
                <a:latin typeface="Calibri" panose="020F0502020204030204" pitchFamily="34" charset="0"/>
              </a:rPr>
              <a:t>We can see the circles in the edge map, but we also see lots of other stuff</a:t>
            </a:r>
          </a:p>
          <a:p>
            <a:r>
              <a:rPr lang="en-US" sz="1800" b="0" i="0" dirty="0">
                <a:solidFill>
                  <a:srgbClr val="000000"/>
                </a:solidFill>
                <a:effectLst/>
                <a:latin typeface="Calibri" panose="020F0502020204030204" pitchFamily="34" charset="0"/>
              </a:rPr>
              <a:t>In the case of the bicycle, not all edges on the two wheels have been detected, creating some large gaps between the detected edges</a:t>
            </a:r>
          </a:p>
          <a:p>
            <a:r>
              <a:rPr lang="en-US" sz="1800" b="0" i="0" dirty="0">
                <a:solidFill>
                  <a:srgbClr val="000000"/>
                </a:solidFill>
                <a:effectLst/>
                <a:latin typeface="Calibri" panose="020F0502020204030204" pitchFamily="34" charset="0"/>
              </a:rPr>
              <a:t>Finally, we have noise — some of the edges on the wheel may be detected away from the wheel, and there may be other edges close to the wheel that do not correspond to the wheel</a:t>
            </a:r>
          </a:p>
          <a:p>
            <a:r>
              <a:rPr lang="en-US" sz="1800" b="0" i="0" dirty="0">
                <a:solidFill>
                  <a:srgbClr val="000000"/>
                </a:solidFill>
                <a:effectLst/>
                <a:latin typeface="Calibri" panose="020F0502020204030204" pitchFamily="34" charset="0"/>
              </a:rPr>
              <a:t>The Hough transform, gives us a powerful way to deal with these three problems in one shot. It works very well for simple shapes that can be described using a small number of parameters</a:t>
            </a:r>
            <a:r>
              <a:rPr lang="en-US" dirty="0"/>
              <a:t> </a:t>
            </a:r>
            <a:br>
              <a:rPr lang="en-US" dirty="0"/>
            </a:br>
            <a:r>
              <a:rPr lang="en-US" dirty="0"/>
              <a:t> </a:t>
            </a: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086650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Calibri" panose="020F0502020204030204" pitchFamily="34" charset="0"/>
              </a:rPr>
              <a:t>Let take a look at how </a:t>
            </a:r>
            <a:r>
              <a:rPr lang="en-US" sz="1200" b="1" dirty="0"/>
              <a:t>HOUGH TRANSFORM work with the simplest shape, the straight line. Here we have a set of edge in a image. Embedded in the set of </a:t>
            </a:r>
            <a:r>
              <a:rPr lang="en-US" sz="1200" b="1" dirty="0" err="1"/>
              <a:t>eged</a:t>
            </a:r>
            <a:r>
              <a:rPr lang="en-US" sz="1200" b="1" dirty="0"/>
              <a:t> are any blue point that lie on a straight line. Our goal is to find this line. The line equation is …. If we consider a point on the straight line, example …. We can write …, since xi and </a:t>
            </a:r>
            <a:r>
              <a:rPr lang="en-US" sz="1200" b="1" dirty="0" err="1"/>
              <a:t>yi</a:t>
            </a:r>
            <a:r>
              <a:rPr lang="en-US" sz="1200" b="1" dirty="0"/>
              <a:t> are known we can rewrite this to a straight line equation in the ab space here. It illustrates all the line pass through the point xi </a:t>
            </a:r>
            <a:r>
              <a:rPr lang="en-US" sz="1200" b="1" dirty="0" err="1"/>
              <a:t>yi</a:t>
            </a:r>
            <a:r>
              <a:rPr lang="en-US" sz="1200" b="1" dirty="0"/>
              <a:t> when the parameter a and b vary. This concept allow us to consider the problem in 2 space. One is the image space and one is parameter space.</a:t>
            </a:r>
          </a:p>
          <a:p>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48100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explore how the </a:t>
            </a:r>
            <a:r>
              <a:rPr lang="en-US" dirty="0" err="1"/>
              <a:t>hough</a:t>
            </a:r>
            <a:r>
              <a:rPr lang="en-US" dirty="0"/>
              <a:t> transform find the line in the image space by consider parameter space</a:t>
            </a:r>
          </a:p>
          <a:p>
            <a:endParaRPr lang="en-US" dirty="0"/>
          </a:p>
          <a:p>
            <a:r>
              <a:rPr lang="en-US" dirty="0"/>
              <a:t>So it is very interesting how there thing work out in image space and the parameter space</a:t>
            </a:r>
          </a:p>
          <a:p>
            <a:r>
              <a:rPr lang="en-US" sz="1800" b="0" i="0" dirty="0">
                <a:solidFill>
                  <a:srgbClr val="000000"/>
                </a:solidFill>
                <a:effectLst/>
                <a:latin typeface="Calibri" panose="020F0502020204030204" pitchFamily="34" charset="0"/>
              </a:rPr>
              <a:t>A point in image space maps to a line in parameter space, while a line in image space ends up as a point in parameter space. Based on this observation, we can create an algorithm to detect straight lines</a:t>
            </a:r>
            <a:r>
              <a:rPr lang="en-US" dirty="0"/>
              <a:t>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09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all discrete values of </a:t>
            </a:r>
            <a:r>
              <a:rPr lang="en-US" i="1" dirty="0"/>
              <a:t>a</a:t>
            </a:r>
            <a:r>
              <a:rPr lang="en-US" dirty="0"/>
              <a:t>. For each value of </a:t>
            </a:r>
            <a:r>
              <a:rPr lang="en-US" i="1" dirty="0"/>
              <a:t>a</a:t>
            </a:r>
            <a:r>
              <a:rPr lang="en-US" dirty="0"/>
              <a:t>, a corresponding value of </a:t>
            </a:r>
            <a:r>
              <a:rPr lang="en-US" i="1" dirty="0"/>
              <a:t>b</a:t>
            </a:r>
            <a:r>
              <a:rPr lang="en-US" dirty="0"/>
              <a:t> that satisfies the equation b=−</a:t>
            </a:r>
            <a:r>
              <a:rPr lang="en-US" dirty="0" err="1"/>
              <a:t>axi+yib</a:t>
            </a:r>
            <a:r>
              <a:rPr lang="en-US" dirty="0"/>
              <a:t> = -a </a:t>
            </a:r>
            <a:r>
              <a:rPr lang="en-US" dirty="0" err="1"/>
              <a:t>x_i</a:t>
            </a:r>
            <a:r>
              <a:rPr lang="en-US" dirty="0"/>
              <a:t> + </a:t>
            </a:r>
            <a:r>
              <a:rPr lang="en-US" dirty="0" err="1"/>
              <a:t>y_ib</a:t>
            </a:r>
            <a:r>
              <a:rPr lang="en-US" dirty="0"/>
              <a:t>=−</a:t>
            </a:r>
            <a:r>
              <a:rPr lang="en-US" dirty="0" err="1"/>
              <a:t>axi</a:t>
            </a:r>
            <a:r>
              <a:rPr lang="en-US" dirty="0"/>
              <a:t>​+</a:t>
            </a:r>
            <a:r>
              <a:rPr lang="en-US" dirty="0" err="1"/>
              <a:t>yi</a:t>
            </a:r>
            <a:r>
              <a:rPr lang="en-US" dirty="0"/>
              <a:t>​ will be obtained. After finding the value of </a:t>
            </a:r>
            <a:r>
              <a:rPr lang="en-US" i="1" dirty="0"/>
              <a:t>b</a:t>
            </a:r>
            <a:r>
              <a:rPr lang="en-US" dirty="0"/>
              <a:t> corresponding to the value of </a:t>
            </a:r>
            <a:r>
              <a:rPr lang="en-US" i="1" dirty="0"/>
              <a:t>a</a:t>
            </a:r>
            <a:r>
              <a:rPr lang="en-US" dirty="0"/>
              <a:t>, increment the cell at coordinates (</a:t>
            </a:r>
            <a:r>
              <a:rPr lang="en-US" i="1" dirty="0"/>
              <a:t>a</a:t>
            </a:r>
            <a:r>
              <a:rPr lang="en-US" dirty="0"/>
              <a:t>, </a:t>
            </a:r>
            <a:r>
              <a:rPr lang="en-US" i="1" dirty="0"/>
              <a:t>b</a:t>
            </a:r>
            <a:r>
              <a:rPr lang="en-US" dirty="0"/>
              <a:t>) by 1.</a:t>
            </a:r>
          </a:p>
          <a:p>
            <a:r>
              <a:rPr lang="en-US" dirty="0"/>
              <a:t>The result obtained, as we can see, is a straight line in the parameter space. </a:t>
            </a:r>
            <a:r>
              <a:rPr lang="en-US" sz="1800" b="0" i="0" dirty="0">
                <a:solidFill>
                  <a:srgbClr val="000000"/>
                </a:solidFill>
                <a:effectLst/>
                <a:latin typeface="Calibri" panose="020F0502020204030204" pitchFamily="34" charset="0"/>
              </a:rPr>
              <a:t>Where the two lines in parameter space intersect, we will get a 2 in the accumulator array</a:t>
            </a:r>
            <a:r>
              <a:rPr lang="en-US" dirty="0"/>
              <a:t> </a:t>
            </a:r>
            <a:br>
              <a:rPr lang="en-US" dirty="0"/>
            </a:br>
            <a:r>
              <a:rPr lang="en-US" sz="1800" b="0" i="0" dirty="0">
                <a:solidFill>
                  <a:srgbClr val="000000"/>
                </a:solidFill>
                <a:effectLst/>
                <a:latin typeface="Calibri" panose="020F0502020204030204" pitchFamily="34" charset="0"/>
              </a:rPr>
              <a:t>If we have multiple lines in the image, we will get several local maxima in the accumulator array.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338040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369238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1161073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3192220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high value over here but u get very strong value right here</a:t>
            </a:r>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089714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38.png"/><Relationship Id="rId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1.bin"/><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1088786293"/>
              </p:ext>
            </p:extLst>
          </p:nvPr>
        </p:nvGraphicFramePr>
        <p:xfrm>
          <a:off x="686513" y="975119"/>
          <a:ext cx="11172112" cy="5127115"/>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5946267">
                  <a:extLst>
                    <a:ext uri="{9D8B030D-6E8A-4147-A177-3AD203B41FA5}">
                      <a16:colId xmlns:a16="http://schemas.microsoft.com/office/drawing/2014/main" val="2407458649"/>
                    </a:ext>
                  </a:extLst>
                </a:gridCol>
                <a:gridCol w="2702433">
                  <a:extLst>
                    <a:ext uri="{9D8B030D-6E8A-4147-A177-3AD203B41FA5}">
                      <a16:colId xmlns:a16="http://schemas.microsoft.com/office/drawing/2014/main" val="1949439589"/>
                    </a:ext>
                  </a:extLst>
                </a:gridCol>
              </a:tblGrid>
              <a:tr h="224036">
                <a:tc>
                  <a:txBody>
                    <a:bodyPr/>
                    <a:lstStyle/>
                    <a:p>
                      <a:pPr algn="ctr">
                        <a:lnSpc>
                          <a:spcPct val="100000"/>
                        </a:lnSpc>
                      </a:pPr>
                      <a:r>
                        <a:rPr lang="en-US" sz="1400" b="1" dirty="0">
                          <a:latin typeface="Times New Roman" panose="02020603050405020304" pitchFamily="18" charset="0"/>
                          <a:cs typeface="Times New Roman" panose="02020603050405020304" pitchFamily="18" charset="0"/>
                        </a:rPr>
                        <a:t>DATE</a:t>
                      </a:r>
                      <a:endParaRPr lang="en-US" sz="14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400" b="1" dirty="0">
                          <a:latin typeface="Times New Roman" panose="02020603050405020304" pitchFamily="18" charset="0"/>
                          <a:cs typeface="Times New Roman" panose="02020603050405020304" pitchFamily="18" charset="0"/>
                        </a:rPr>
                        <a:t>TOPICS</a:t>
                      </a:r>
                      <a:endParaRPr lang="en-US" sz="14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400" b="1" dirty="0">
                          <a:latin typeface="Times New Roman" panose="02020603050405020304" pitchFamily="18" charset="0"/>
                          <a:cs typeface="Times New Roman" panose="02020603050405020304" pitchFamily="18" charset="0"/>
                        </a:rPr>
                        <a:t>RELATED TOPIC</a:t>
                      </a:r>
                      <a:endParaRPr lang="en-US" sz="14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4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4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4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4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4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4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4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400" b="0" dirty="0">
                          <a:solidFill>
                            <a:schemeClr val="tx2">
                              <a:lumMod val="50000"/>
                            </a:schemeClr>
                          </a:solidFill>
                          <a:latin typeface="Times New Roman" panose="02020603050405020304" pitchFamily="18" charset="0"/>
                          <a:cs typeface="Times New Roman" panose="02020603050405020304" pitchFamily="18" charset="0"/>
                        </a:rPr>
                        <a:t>D</a:t>
                      </a:r>
                      <a:r>
                        <a:rPr lang="en-US" sz="14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4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400" b="1" dirty="0">
                          <a:solidFill>
                            <a:schemeClr val="tx2">
                              <a:lumMod val="50000"/>
                            </a:schemeClr>
                          </a:solidFill>
                          <a:latin typeface="Times New Roman" panose="02020603050405020304" pitchFamily="18" charset="0"/>
                          <a:cs typeface="Times New Roman" panose="02020603050405020304" pitchFamily="18" charset="0"/>
                        </a:rPr>
                        <a:t> </a:t>
                      </a:r>
                      <a:r>
                        <a:rPr lang="en-US" sz="14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4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4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4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4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4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400" dirty="0">
                          <a:solidFill>
                            <a:schemeClr val="tx2">
                              <a:lumMod val="50000"/>
                            </a:schemeClr>
                          </a:solidFill>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cs typeface="Times New Roman" panose="02020603050405020304" pitchFamily="18" charset="0"/>
                        </a:rPr>
                        <a:t> </a:t>
                      </a: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737995">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04/6/2025 – 06/06/2025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400" dirty="0">
                          <a:solidFill>
                            <a:schemeClr val="tx2">
                              <a:lumMod val="50000"/>
                            </a:schemeClr>
                          </a:solidFill>
                          <a:latin typeface="Times New Roman" panose="02020603050405020304" pitchFamily="18" charset="0"/>
                          <a:cs typeface="Times New Roman" panose="02020603050405020304" pitchFamily="18" charset="0"/>
                        </a:rPr>
                        <a:t>Hit or miss transform, Boundary Extraction, Thinning, Skeleton.</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Morphological Image Processing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09/6/2025 – 11/6/2025</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12/6/2025 – 13/06/2025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Template Matching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Hough Transform: </a:t>
                      </a:r>
                      <a:r>
                        <a:rPr lang="en-US" sz="1400" b="0" dirty="0" err="1">
                          <a:solidFill>
                            <a:schemeClr val="tx2">
                              <a:lumMod val="50000"/>
                            </a:schemeClr>
                          </a:solidFill>
                          <a:latin typeface="Times New Roman" panose="02020603050405020304" pitchFamily="18" charset="0"/>
                          <a:cs typeface="Times New Roman" panose="02020603050405020304" pitchFamily="18" charset="0"/>
                        </a:rPr>
                        <a:t>HoughLines</a:t>
                      </a:r>
                      <a:r>
                        <a:rPr lang="en-US" sz="1400" b="0" dirty="0">
                          <a:solidFill>
                            <a:schemeClr val="tx2">
                              <a:lumMod val="50000"/>
                            </a:schemeClr>
                          </a:solidFill>
                          <a:latin typeface="Times New Roman" panose="02020603050405020304" pitchFamily="18" charset="0"/>
                          <a:cs typeface="Times New Roman" panose="02020603050405020304" pitchFamily="18" charset="0"/>
                        </a:rPr>
                        <a:t>, </a:t>
                      </a:r>
                      <a:r>
                        <a:rPr lang="en-US" sz="1400" b="0" dirty="0" err="1">
                          <a:solidFill>
                            <a:schemeClr val="tx2">
                              <a:lumMod val="50000"/>
                            </a:schemeClr>
                          </a:solidFill>
                          <a:latin typeface="Times New Roman" panose="02020603050405020304" pitchFamily="18" charset="0"/>
                          <a:cs typeface="Times New Roman" panose="02020603050405020304" pitchFamily="18" charset="0"/>
                        </a:rPr>
                        <a:t>HoughCircle</a:t>
                      </a:r>
                      <a:endParaRPr lang="en-US" sz="1400" b="0"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Template Matching</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400" b="1" dirty="0">
                          <a:solidFill>
                            <a:schemeClr val="tx2">
                              <a:lumMod val="50000"/>
                            </a:schemeClr>
                          </a:solidFill>
                          <a:latin typeface="Times New Roman" panose="02020603050405020304" pitchFamily="18" charset="0"/>
                          <a:cs typeface="Times New Roman" panose="02020603050405020304" pitchFamily="18" charset="0"/>
                        </a:rPr>
                        <a:t>Hough Transform</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918245652"/>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593473-4894-C9A7-0DDC-524866516253}"/>
              </a:ext>
            </a:extLst>
          </p:cNvPr>
          <p:cNvPicPr>
            <a:picLocks noChangeAspect="1"/>
          </p:cNvPicPr>
          <p:nvPr/>
        </p:nvPicPr>
        <p:blipFill>
          <a:blip r:embed="rId2"/>
          <a:stretch>
            <a:fillRect/>
          </a:stretch>
        </p:blipFill>
        <p:spPr>
          <a:xfrm>
            <a:off x="9223043" y="785495"/>
            <a:ext cx="2143125" cy="2962275"/>
          </a:xfrm>
          <a:prstGeom prst="rect">
            <a:avLst/>
          </a:prstGeom>
        </p:spPr>
      </p:pic>
      <p:sp>
        <p:nvSpPr>
          <p:cNvPr id="2" name="Title 1">
            <a:extLst>
              <a:ext uri="{FF2B5EF4-FFF2-40B4-BE49-F238E27FC236}">
                <a16:creationId xmlns:a16="http://schemas.microsoft.com/office/drawing/2014/main" id="{1818EE8C-1CC8-C839-DF9E-C8D6977DEAA8}"/>
              </a:ext>
            </a:extLst>
          </p:cNvPr>
          <p:cNvSpPr>
            <a:spLocks noGrp="1"/>
          </p:cNvSpPr>
          <p:nvPr>
            <p:ph type="title"/>
          </p:nvPr>
        </p:nvSpPr>
        <p:spPr/>
        <p:txBody>
          <a:bodyPr/>
          <a:lstStyle/>
          <a:p>
            <a:r>
              <a:rPr lang="en-US" dirty="0"/>
              <a:t>Result</a:t>
            </a:r>
          </a:p>
        </p:txBody>
      </p:sp>
      <p:sp>
        <p:nvSpPr>
          <p:cNvPr id="48" name="Rectangle 47">
            <a:extLst>
              <a:ext uri="{FF2B5EF4-FFF2-40B4-BE49-F238E27FC236}">
                <a16:creationId xmlns:a16="http://schemas.microsoft.com/office/drawing/2014/main" id="{2F8ED8D1-DF40-7F30-AE2B-CA761D55B554}"/>
              </a:ext>
            </a:extLst>
          </p:cNvPr>
          <p:cNvSpPr/>
          <p:nvPr/>
        </p:nvSpPr>
        <p:spPr>
          <a:xfrm>
            <a:off x="9211544" y="785495"/>
            <a:ext cx="2166124" cy="296461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1C14B117-D0DB-40C6-CAA6-6C363F3277B1}"/>
              </a:ext>
            </a:extLst>
          </p:cNvPr>
          <p:cNvPicPr>
            <a:picLocks noChangeAspect="1"/>
          </p:cNvPicPr>
          <p:nvPr/>
        </p:nvPicPr>
        <p:blipFill>
          <a:blip r:embed="rId3"/>
          <a:stretch>
            <a:fillRect/>
          </a:stretch>
        </p:blipFill>
        <p:spPr>
          <a:xfrm>
            <a:off x="5962532" y="785495"/>
            <a:ext cx="2162175" cy="2962275"/>
          </a:xfrm>
          <a:prstGeom prst="rect">
            <a:avLst/>
          </a:prstGeom>
        </p:spPr>
      </p:pic>
      <p:pic>
        <p:nvPicPr>
          <p:cNvPr id="8" name="Picture 7" descr="A black and white image of a black and white image of a black and white image of a black and white image of a black and white image of a black and white image of a black and&#10;&#10;AI-generated content may be incorrect.">
            <a:extLst>
              <a:ext uri="{FF2B5EF4-FFF2-40B4-BE49-F238E27FC236}">
                <a16:creationId xmlns:a16="http://schemas.microsoft.com/office/drawing/2014/main" id="{68092D76-A01C-6D1E-8D57-627DE8AE2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 y="647700"/>
            <a:ext cx="4991497" cy="5901318"/>
          </a:xfrm>
          <a:prstGeom prst="rect">
            <a:avLst/>
          </a:prstGeom>
        </p:spPr>
      </p:pic>
      <p:sp>
        <p:nvSpPr>
          <p:cNvPr id="9" name="TextBox 8">
            <a:extLst>
              <a:ext uri="{FF2B5EF4-FFF2-40B4-BE49-F238E27FC236}">
                <a16:creationId xmlns:a16="http://schemas.microsoft.com/office/drawing/2014/main" id="{C2B1BD52-CB97-DC4A-1AD3-59F94D27B758}"/>
              </a:ext>
            </a:extLst>
          </p:cNvPr>
          <p:cNvSpPr txBox="1"/>
          <p:nvPr/>
        </p:nvSpPr>
        <p:spPr>
          <a:xfrm>
            <a:off x="5961131" y="3747770"/>
            <a:ext cx="2143125"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Drawing result on canny edge image</a:t>
            </a:r>
          </a:p>
        </p:txBody>
      </p:sp>
      <p:sp>
        <p:nvSpPr>
          <p:cNvPr id="10" name="TextBox 9">
            <a:extLst>
              <a:ext uri="{FF2B5EF4-FFF2-40B4-BE49-F238E27FC236}">
                <a16:creationId xmlns:a16="http://schemas.microsoft.com/office/drawing/2014/main" id="{BED469C0-3647-B7F5-D7FD-09F31732DEE9}"/>
              </a:ext>
            </a:extLst>
          </p:cNvPr>
          <p:cNvSpPr txBox="1"/>
          <p:nvPr/>
        </p:nvSpPr>
        <p:spPr>
          <a:xfrm>
            <a:off x="9223043" y="3747770"/>
            <a:ext cx="2143125"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Drawing result on original image</a:t>
            </a:r>
          </a:p>
        </p:txBody>
      </p:sp>
      <p:sp>
        <p:nvSpPr>
          <p:cNvPr id="11" name="TextBox 10">
            <a:extLst>
              <a:ext uri="{FF2B5EF4-FFF2-40B4-BE49-F238E27FC236}">
                <a16:creationId xmlns:a16="http://schemas.microsoft.com/office/drawing/2014/main" id="{4B44C734-5A9E-E5F4-0ED1-F18EDBF3A359}"/>
              </a:ext>
            </a:extLst>
          </p:cNvPr>
          <p:cNvSpPr txBox="1"/>
          <p:nvPr/>
        </p:nvSpPr>
        <p:spPr>
          <a:xfrm>
            <a:off x="5403987" y="4691342"/>
            <a:ext cx="6891269" cy="1477328"/>
          </a:xfrm>
          <a:prstGeom prst="rect">
            <a:avLst/>
          </a:prstGeom>
          <a:noFill/>
        </p:spPr>
        <p:txBody>
          <a:bodyPr wrap="square">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Result of Hough Transform with:</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Distance resolution of the accumulator in pixels</a:t>
            </a:r>
            <a:r>
              <a:rPr lang="en-US" dirty="0">
                <a:latin typeface="Times New Roman" panose="02020603050405020304" pitchFamily="18" charset="0"/>
                <a:ea typeface="Tahoma" panose="020B0604030504040204" pitchFamily="34" charset="0"/>
                <a:cs typeface="Times New Roman" panose="02020603050405020304" pitchFamily="18" charset="0"/>
              </a:rPr>
              <a:t>  = 1</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Angle resolution of the accumulator in radians</a:t>
            </a:r>
            <a:r>
              <a:rPr lang="en-US" dirty="0">
                <a:latin typeface="Times New Roman" panose="02020603050405020304" pitchFamily="18" charset="0"/>
                <a:ea typeface="Tahoma" panose="020B0604030504040204" pitchFamily="34" charset="0"/>
                <a:cs typeface="Times New Roman" panose="02020603050405020304" pitchFamily="18" charset="0"/>
              </a:rPr>
              <a:t> = 180 (1 degree)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Threshold (Minimum number of votes (intersections in Hough accumulator) to consider a line) = 160</a:t>
            </a: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652775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Đường nối Thẳng 32">
            <a:extLst>
              <a:ext uri="{FF2B5EF4-FFF2-40B4-BE49-F238E27FC236}">
                <a16:creationId xmlns:a16="http://schemas.microsoft.com/office/drawing/2014/main" id="{7D61E54C-5600-5F06-51F3-0E5EB3AD72E6}"/>
              </a:ext>
            </a:extLst>
          </p:cNvPr>
          <p:cNvCxnSpPr>
            <a:cxnSpLocks/>
            <a:stCxn id="14" idx="2"/>
          </p:cNvCxnSpPr>
          <p:nvPr/>
        </p:nvCxnSpPr>
        <p:spPr>
          <a:xfrm flipH="1">
            <a:off x="4038666" y="2752923"/>
            <a:ext cx="190835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êu đề 1">
            <a:extLst>
              <a:ext uri="{FF2B5EF4-FFF2-40B4-BE49-F238E27FC236}">
                <a16:creationId xmlns:a16="http://schemas.microsoft.com/office/drawing/2014/main" id="{1ACB6B59-C766-12AD-6C0F-E0C1A915CDC3}"/>
              </a:ext>
            </a:extLst>
          </p:cNvPr>
          <p:cNvSpPr>
            <a:spLocks noGrp="1"/>
          </p:cNvSpPr>
          <p:nvPr>
            <p:ph type="title"/>
          </p:nvPr>
        </p:nvSpPr>
        <p:spPr/>
        <p:txBody>
          <a:bodyPr/>
          <a:lstStyle/>
          <a:p>
            <a:r>
              <a:rPr lang="en-US" sz="2670" i="0" dirty="0">
                <a:solidFill>
                  <a:srgbClr val="000000"/>
                </a:solidFill>
                <a:effectLst/>
              </a:rPr>
              <a:t>Hough Transform: Circle Detection</a:t>
            </a:r>
            <a:endParaRPr lang="en-US" sz="2670" dirty="0"/>
          </a:p>
        </p:txBody>
      </p:sp>
      <p:sp>
        <p:nvSpPr>
          <p:cNvPr id="6" name="Hộp Văn bản 5">
            <a:extLst>
              <a:ext uri="{FF2B5EF4-FFF2-40B4-BE49-F238E27FC236}">
                <a16:creationId xmlns:a16="http://schemas.microsoft.com/office/drawing/2014/main" id="{831971B8-B012-5195-23DF-F0EFAA07986B}"/>
              </a:ext>
            </a:extLst>
          </p:cNvPr>
          <p:cNvSpPr txBox="1"/>
          <p:nvPr/>
        </p:nvSpPr>
        <p:spPr>
          <a:xfrm>
            <a:off x="3715340" y="5025966"/>
            <a:ext cx="196079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Equation of circle: </a:t>
            </a:r>
          </a:p>
        </p:txBody>
      </p:sp>
      <p:cxnSp>
        <p:nvCxnSpPr>
          <p:cNvPr id="8" name="Đường kết nối Mũi tên Thẳng 7">
            <a:extLst>
              <a:ext uri="{FF2B5EF4-FFF2-40B4-BE49-F238E27FC236}">
                <a16:creationId xmlns:a16="http://schemas.microsoft.com/office/drawing/2014/main" id="{AC343AD6-F99C-0AE2-F1F8-FF98219609B0}"/>
              </a:ext>
            </a:extLst>
          </p:cNvPr>
          <p:cNvCxnSpPr/>
          <p:nvPr/>
        </p:nvCxnSpPr>
        <p:spPr>
          <a:xfrm flipV="1">
            <a:off x="4027357" y="1184223"/>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Đường kết nối Mũi tên Thẳng 8">
            <a:extLst>
              <a:ext uri="{FF2B5EF4-FFF2-40B4-BE49-F238E27FC236}">
                <a16:creationId xmlns:a16="http://schemas.microsoft.com/office/drawing/2014/main" id="{3FA75722-C154-11E1-9656-F4C89D541B08}"/>
              </a:ext>
            </a:extLst>
          </p:cNvPr>
          <p:cNvCxnSpPr>
            <a:cxnSpLocks/>
          </p:cNvCxnSpPr>
          <p:nvPr/>
        </p:nvCxnSpPr>
        <p:spPr>
          <a:xfrm>
            <a:off x="4027357" y="4422099"/>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Hình Bầu dục 12">
            <a:extLst>
              <a:ext uri="{FF2B5EF4-FFF2-40B4-BE49-F238E27FC236}">
                <a16:creationId xmlns:a16="http://schemas.microsoft.com/office/drawing/2014/main" id="{D8F8A41F-DEB9-EF60-9842-4254A994F71A}"/>
              </a:ext>
            </a:extLst>
          </p:cNvPr>
          <p:cNvSpPr/>
          <p:nvPr/>
        </p:nvSpPr>
        <p:spPr>
          <a:xfrm>
            <a:off x="5211580" y="1963720"/>
            <a:ext cx="1581912" cy="1578406"/>
          </a:xfrm>
          <a:prstGeom prst="ellipse">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5ACF930E-4FCC-FE8F-3118-CA26A745900B}"/>
              </a:ext>
            </a:extLst>
          </p:cNvPr>
          <p:cNvSpPr/>
          <p:nvPr/>
        </p:nvSpPr>
        <p:spPr>
          <a:xfrm>
            <a:off x="5947023" y="2707203"/>
            <a:ext cx="91440" cy="9144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F73A7F42-FFA3-C365-74B7-86D7F23E554A}"/>
              </a:ext>
            </a:extLst>
          </p:cNvPr>
          <p:cNvSpPr/>
          <p:nvPr/>
        </p:nvSpPr>
        <p:spPr>
          <a:xfrm>
            <a:off x="5211580" y="2210137"/>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1956896A-0ECA-1285-6020-98D5302FAFCD}"/>
              </a:ext>
            </a:extLst>
          </p:cNvPr>
          <p:cNvSpPr/>
          <p:nvPr/>
        </p:nvSpPr>
        <p:spPr>
          <a:xfrm>
            <a:off x="5120140" y="2584625"/>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ình Bầu dục 16">
            <a:extLst>
              <a:ext uri="{FF2B5EF4-FFF2-40B4-BE49-F238E27FC236}">
                <a16:creationId xmlns:a16="http://schemas.microsoft.com/office/drawing/2014/main" id="{E6AA6094-F34A-59C0-29C9-61B0CEF18A5A}"/>
              </a:ext>
            </a:extLst>
          </p:cNvPr>
          <p:cNvSpPr/>
          <p:nvPr/>
        </p:nvSpPr>
        <p:spPr>
          <a:xfrm>
            <a:off x="5243510" y="3133237"/>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ình Bầu dục 17">
            <a:extLst>
              <a:ext uri="{FF2B5EF4-FFF2-40B4-BE49-F238E27FC236}">
                <a16:creationId xmlns:a16="http://schemas.microsoft.com/office/drawing/2014/main" id="{C3923E16-4038-96D3-5284-EF311290CC09}"/>
              </a:ext>
            </a:extLst>
          </p:cNvPr>
          <p:cNvSpPr/>
          <p:nvPr/>
        </p:nvSpPr>
        <p:spPr>
          <a:xfrm>
            <a:off x="5688518" y="3450686"/>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392212C2-6A13-163D-8808-56BF29E15052}"/>
              </a:ext>
            </a:extLst>
          </p:cNvPr>
          <p:cNvSpPr/>
          <p:nvPr/>
        </p:nvSpPr>
        <p:spPr>
          <a:xfrm>
            <a:off x="6241005" y="3404966"/>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A790B46B-69DB-CB31-3508-6F2A1B60F103}"/>
              </a:ext>
            </a:extLst>
          </p:cNvPr>
          <p:cNvSpPr/>
          <p:nvPr/>
        </p:nvSpPr>
        <p:spPr>
          <a:xfrm>
            <a:off x="6002536" y="1852601"/>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513AC90-EA8F-77D1-3B3D-0600947B6146}"/>
              </a:ext>
            </a:extLst>
          </p:cNvPr>
          <p:cNvSpPr/>
          <p:nvPr/>
        </p:nvSpPr>
        <p:spPr>
          <a:xfrm>
            <a:off x="6332445" y="196372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22EFA54D-1392-DBE2-04BF-89DB86AA8FB7}"/>
              </a:ext>
            </a:extLst>
          </p:cNvPr>
          <p:cNvSpPr/>
          <p:nvPr/>
        </p:nvSpPr>
        <p:spPr>
          <a:xfrm>
            <a:off x="6677618" y="235804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5" name="Đường nối Thẳng 24">
            <a:extLst>
              <a:ext uri="{FF2B5EF4-FFF2-40B4-BE49-F238E27FC236}">
                <a16:creationId xmlns:a16="http://schemas.microsoft.com/office/drawing/2014/main" id="{2657C25E-6372-4E92-112B-3B90D28C36EF}"/>
              </a:ext>
            </a:extLst>
          </p:cNvPr>
          <p:cNvCxnSpPr>
            <a:cxnSpLocks/>
            <a:stCxn id="14" idx="7"/>
          </p:cNvCxnSpPr>
          <p:nvPr/>
        </p:nvCxnSpPr>
        <p:spPr>
          <a:xfrm flipV="1">
            <a:off x="6025072" y="2301577"/>
            <a:ext cx="615758" cy="4190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Đường nối Thẳng 29">
            <a:extLst>
              <a:ext uri="{FF2B5EF4-FFF2-40B4-BE49-F238E27FC236}">
                <a16:creationId xmlns:a16="http://schemas.microsoft.com/office/drawing/2014/main" id="{333D3202-B774-2B99-1A4A-CE60E7719F73}"/>
              </a:ext>
            </a:extLst>
          </p:cNvPr>
          <p:cNvCxnSpPr>
            <a:cxnSpLocks/>
            <a:stCxn id="14" idx="4"/>
          </p:cNvCxnSpPr>
          <p:nvPr/>
        </p:nvCxnSpPr>
        <p:spPr>
          <a:xfrm>
            <a:off x="5992743" y="2798643"/>
            <a:ext cx="0" cy="162345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Hộp Văn bản 34">
            <a:extLst>
              <a:ext uri="{FF2B5EF4-FFF2-40B4-BE49-F238E27FC236}">
                <a16:creationId xmlns:a16="http://schemas.microsoft.com/office/drawing/2014/main" id="{DE477ACA-2491-3152-6C89-68ED9D20D36D}"/>
              </a:ext>
            </a:extLst>
          </p:cNvPr>
          <p:cNvSpPr txBox="1"/>
          <p:nvPr/>
        </p:nvSpPr>
        <p:spPr>
          <a:xfrm>
            <a:off x="5849114" y="4342355"/>
            <a:ext cx="300082"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a</a:t>
            </a:r>
          </a:p>
        </p:txBody>
      </p:sp>
      <p:sp>
        <p:nvSpPr>
          <p:cNvPr id="36" name="Hộp Văn bản 35">
            <a:extLst>
              <a:ext uri="{FF2B5EF4-FFF2-40B4-BE49-F238E27FC236}">
                <a16:creationId xmlns:a16="http://schemas.microsoft.com/office/drawing/2014/main" id="{A94835F8-D953-BE7F-898B-5C7F92749677}"/>
              </a:ext>
            </a:extLst>
          </p:cNvPr>
          <p:cNvSpPr txBox="1"/>
          <p:nvPr/>
        </p:nvSpPr>
        <p:spPr>
          <a:xfrm>
            <a:off x="3660269" y="2568257"/>
            <a:ext cx="300082"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sp>
        <p:nvSpPr>
          <p:cNvPr id="37" name="Hộp Văn bản 36">
            <a:extLst>
              <a:ext uri="{FF2B5EF4-FFF2-40B4-BE49-F238E27FC236}">
                <a16:creationId xmlns:a16="http://schemas.microsoft.com/office/drawing/2014/main" id="{E84A616B-48DF-FC29-F92A-FCC68892D9A2}"/>
              </a:ext>
            </a:extLst>
          </p:cNvPr>
          <p:cNvSpPr txBox="1"/>
          <p:nvPr/>
        </p:nvSpPr>
        <p:spPr>
          <a:xfrm>
            <a:off x="6057911" y="2178250"/>
            <a:ext cx="27443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r</a:t>
            </a:r>
          </a:p>
        </p:txBody>
      </p:sp>
      <p:sp>
        <p:nvSpPr>
          <p:cNvPr id="38" name="Hộp Văn bản 37">
            <a:extLst>
              <a:ext uri="{FF2B5EF4-FFF2-40B4-BE49-F238E27FC236}">
                <a16:creationId xmlns:a16="http://schemas.microsoft.com/office/drawing/2014/main" id="{F87406BA-F533-45B3-2413-BAA210129CE3}"/>
              </a:ext>
            </a:extLst>
          </p:cNvPr>
          <p:cNvSpPr txBox="1"/>
          <p:nvPr/>
        </p:nvSpPr>
        <p:spPr>
          <a:xfrm>
            <a:off x="7946068" y="434235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x</a:t>
            </a:r>
          </a:p>
        </p:txBody>
      </p:sp>
      <p:sp>
        <p:nvSpPr>
          <p:cNvPr id="39" name="Hộp Văn bản 38">
            <a:extLst>
              <a:ext uri="{FF2B5EF4-FFF2-40B4-BE49-F238E27FC236}">
                <a16:creationId xmlns:a16="http://schemas.microsoft.com/office/drawing/2014/main" id="{F62B8FF7-7954-68C8-DCA8-93C1549B65BF}"/>
              </a:ext>
            </a:extLst>
          </p:cNvPr>
          <p:cNvSpPr txBox="1"/>
          <p:nvPr/>
        </p:nvSpPr>
        <p:spPr>
          <a:xfrm>
            <a:off x="3660269" y="105470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y</a:t>
            </a:r>
          </a:p>
        </p:txBody>
      </p:sp>
      <mc:AlternateContent xmlns:mc="http://schemas.openxmlformats.org/markup-compatibility/2006" xmlns:a14="http://schemas.microsoft.com/office/drawing/2010/main">
        <mc:Choice Requires="a14">
          <p:sp>
            <p:nvSpPr>
              <p:cNvPr id="3" name="Hộp Văn bản 42">
                <a:extLst>
                  <a:ext uri="{FF2B5EF4-FFF2-40B4-BE49-F238E27FC236}">
                    <a16:creationId xmlns:a16="http://schemas.microsoft.com/office/drawing/2014/main" id="{003F32FD-EE22-69C2-16ED-F24F821992BD}"/>
                  </a:ext>
                </a:extLst>
              </p:cNvPr>
              <p:cNvSpPr txBox="1"/>
              <p:nvPr/>
            </p:nvSpPr>
            <p:spPr>
              <a:xfrm>
                <a:off x="5583780" y="5011326"/>
                <a:ext cx="3049681"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𝑏</m:t>
                        </m:r>
                        <m:r>
                          <a:rPr lang="en-US" sz="2000" i="1">
                            <a:latin typeface="Cambria Math" panose="02040503050406030204" pitchFamily="18" charset="0"/>
                          </a:rPr>
                          <m:t>)</m:t>
                        </m:r>
                      </m:e>
                      <m:sup>
                        <m:r>
                          <a:rPr lang="en-US" sz="2000" i="1">
                            <a:latin typeface="Cambria Math" panose="02040503050406030204" pitchFamily="18" charset="0"/>
                          </a:rPr>
                          <m:t>2</m:t>
                        </m:r>
                      </m:sup>
                    </m:sSup>
                  </m:oMath>
                </a14:m>
                <a:r>
                  <a:rPr lang="en-US" sz="2000" dirty="0"/>
                  <a:t> =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oMath>
                </a14:m>
                <a:endParaRPr lang="en-US" sz="2000" dirty="0"/>
              </a:p>
            </p:txBody>
          </p:sp>
        </mc:Choice>
        <mc:Fallback xmlns="">
          <p:sp>
            <p:nvSpPr>
              <p:cNvPr id="3" name="Hộp Văn bản 42">
                <a:extLst>
                  <a:ext uri="{FF2B5EF4-FFF2-40B4-BE49-F238E27FC236}">
                    <a16:creationId xmlns:a16="http://schemas.microsoft.com/office/drawing/2014/main" id="{003F32FD-EE22-69C2-16ED-F24F821992BD}"/>
                  </a:ext>
                </a:extLst>
              </p:cNvPr>
              <p:cNvSpPr txBox="1">
                <a:spLocks noRot="1" noChangeAspect="1" noMove="1" noResize="1" noEditPoints="1" noAdjustHandles="1" noChangeArrowheads="1" noChangeShapeType="1" noTextEdit="1"/>
              </p:cNvSpPr>
              <p:nvPr/>
            </p:nvSpPr>
            <p:spPr>
              <a:xfrm>
                <a:off x="5583780" y="5011326"/>
                <a:ext cx="3049681" cy="400110"/>
              </a:xfrm>
              <a:prstGeom prst="rect">
                <a:avLst/>
              </a:prstGeom>
              <a:blipFill>
                <a:blip r:embed="rId2"/>
                <a:stretch>
                  <a:fillRect l="-1000"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874839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ình Bầu dục 12">
            <a:extLst>
              <a:ext uri="{FF2B5EF4-FFF2-40B4-BE49-F238E27FC236}">
                <a16:creationId xmlns:a16="http://schemas.microsoft.com/office/drawing/2014/main" id="{D8F8A41F-DEB9-EF60-9842-4254A994F71A}"/>
              </a:ext>
            </a:extLst>
          </p:cNvPr>
          <p:cNvSpPr/>
          <p:nvPr/>
        </p:nvSpPr>
        <p:spPr>
          <a:xfrm>
            <a:off x="2212272" y="2743308"/>
            <a:ext cx="1581912" cy="1578406"/>
          </a:xfrm>
          <a:prstGeom prst="ellipse">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Tiêu đề 1">
            <a:extLst>
              <a:ext uri="{FF2B5EF4-FFF2-40B4-BE49-F238E27FC236}">
                <a16:creationId xmlns:a16="http://schemas.microsoft.com/office/drawing/2014/main" id="{1ACB6B59-C766-12AD-6C0F-E0C1A915CDC3}"/>
              </a:ext>
            </a:extLst>
          </p:cNvPr>
          <p:cNvSpPr>
            <a:spLocks noGrp="1"/>
          </p:cNvSpPr>
          <p:nvPr>
            <p:ph type="title"/>
          </p:nvPr>
        </p:nvSpPr>
        <p:spPr/>
        <p:txBody>
          <a:bodyPr/>
          <a:lstStyle/>
          <a:p>
            <a:r>
              <a:rPr lang="en-US" sz="2670" i="0" dirty="0">
                <a:solidFill>
                  <a:srgbClr val="000000"/>
                </a:solidFill>
                <a:effectLst/>
              </a:rPr>
              <a:t>Hough Transform: Circle Detection</a:t>
            </a:r>
            <a:endParaRPr lang="en-US" sz="2670" dirty="0"/>
          </a:p>
        </p:txBody>
      </p:sp>
      <p:sp>
        <p:nvSpPr>
          <p:cNvPr id="77" name="Hình Bầu dục 76">
            <a:extLst>
              <a:ext uri="{FF2B5EF4-FFF2-40B4-BE49-F238E27FC236}">
                <a16:creationId xmlns:a16="http://schemas.microsoft.com/office/drawing/2014/main" id="{DBFEEE68-374C-332D-189D-4675EDE715A8}"/>
              </a:ext>
            </a:extLst>
          </p:cNvPr>
          <p:cNvSpPr/>
          <p:nvPr/>
        </p:nvSpPr>
        <p:spPr>
          <a:xfrm>
            <a:off x="2218419" y="2744275"/>
            <a:ext cx="1581912" cy="1578406"/>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 name="Hộp Văn bản 5">
            <a:extLst>
              <a:ext uri="{FF2B5EF4-FFF2-40B4-BE49-F238E27FC236}">
                <a16:creationId xmlns:a16="http://schemas.microsoft.com/office/drawing/2014/main" id="{831971B8-B012-5195-23DF-F0EFAA07986B}"/>
              </a:ext>
            </a:extLst>
          </p:cNvPr>
          <p:cNvSpPr txBox="1"/>
          <p:nvPr/>
        </p:nvSpPr>
        <p:spPr>
          <a:xfrm>
            <a:off x="334835" y="720349"/>
            <a:ext cx="18774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If radius r is know</a:t>
            </a:r>
          </a:p>
        </p:txBody>
      </p:sp>
      <p:cxnSp>
        <p:nvCxnSpPr>
          <p:cNvPr id="8" name="Đường kết nối Mũi tên Thẳng 7">
            <a:extLst>
              <a:ext uri="{FF2B5EF4-FFF2-40B4-BE49-F238E27FC236}">
                <a16:creationId xmlns:a16="http://schemas.microsoft.com/office/drawing/2014/main" id="{AC343AD6-F99C-0AE2-F1F8-FF98219609B0}"/>
              </a:ext>
            </a:extLst>
          </p:cNvPr>
          <p:cNvCxnSpPr/>
          <p:nvPr/>
        </p:nvCxnSpPr>
        <p:spPr>
          <a:xfrm flipV="1">
            <a:off x="1041816" y="1956216"/>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Đường kết nối Mũi tên Thẳng 8">
            <a:extLst>
              <a:ext uri="{FF2B5EF4-FFF2-40B4-BE49-F238E27FC236}">
                <a16:creationId xmlns:a16="http://schemas.microsoft.com/office/drawing/2014/main" id="{3FA75722-C154-11E1-9656-F4C89D541B08}"/>
              </a:ext>
            </a:extLst>
          </p:cNvPr>
          <p:cNvCxnSpPr>
            <a:cxnSpLocks/>
          </p:cNvCxnSpPr>
          <p:nvPr/>
        </p:nvCxnSpPr>
        <p:spPr>
          <a:xfrm>
            <a:off x="1041816" y="5194092"/>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F0F0B98D-BDD9-E134-80A6-53AEABDBA74B}"/>
              </a:ext>
            </a:extLst>
          </p:cNvPr>
          <p:cNvCxnSpPr/>
          <p:nvPr/>
        </p:nvCxnSpPr>
        <p:spPr>
          <a:xfrm flipV="1">
            <a:off x="6708098" y="1956216"/>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04750D94-F7B4-05DC-4D30-40860F4CA60A}"/>
              </a:ext>
            </a:extLst>
          </p:cNvPr>
          <p:cNvCxnSpPr>
            <a:cxnSpLocks/>
          </p:cNvCxnSpPr>
          <p:nvPr/>
        </p:nvCxnSpPr>
        <p:spPr>
          <a:xfrm>
            <a:off x="6708098" y="5194092"/>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Hình Bầu dục 13">
            <a:extLst>
              <a:ext uri="{FF2B5EF4-FFF2-40B4-BE49-F238E27FC236}">
                <a16:creationId xmlns:a16="http://schemas.microsoft.com/office/drawing/2014/main" id="{5ACF930E-4FCC-FE8F-3118-CA26A745900B}"/>
              </a:ext>
            </a:extLst>
          </p:cNvPr>
          <p:cNvSpPr/>
          <p:nvPr/>
        </p:nvSpPr>
        <p:spPr>
          <a:xfrm>
            <a:off x="3625071" y="3752899"/>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F73A7F42-FFA3-C365-74B7-86D7F23E554A}"/>
              </a:ext>
            </a:extLst>
          </p:cNvPr>
          <p:cNvSpPr/>
          <p:nvPr/>
        </p:nvSpPr>
        <p:spPr>
          <a:xfrm>
            <a:off x="2226039" y="298213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1956896A-0ECA-1285-6020-98D5302FAFCD}"/>
              </a:ext>
            </a:extLst>
          </p:cNvPr>
          <p:cNvSpPr/>
          <p:nvPr/>
        </p:nvSpPr>
        <p:spPr>
          <a:xfrm>
            <a:off x="2134599" y="3356618"/>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ình Bầu dục 16">
            <a:extLst>
              <a:ext uri="{FF2B5EF4-FFF2-40B4-BE49-F238E27FC236}">
                <a16:creationId xmlns:a16="http://schemas.microsoft.com/office/drawing/2014/main" id="{E6AA6094-F34A-59C0-29C9-61B0CEF18A5A}"/>
              </a:ext>
            </a:extLst>
          </p:cNvPr>
          <p:cNvSpPr/>
          <p:nvPr/>
        </p:nvSpPr>
        <p:spPr>
          <a:xfrm>
            <a:off x="2257969" y="390523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ình Bầu dục 17">
            <a:extLst>
              <a:ext uri="{FF2B5EF4-FFF2-40B4-BE49-F238E27FC236}">
                <a16:creationId xmlns:a16="http://schemas.microsoft.com/office/drawing/2014/main" id="{C3923E16-4038-96D3-5284-EF311290CC09}"/>
              </a:ext>
            </a:extLst>
          </p:cNvPr>
          <p:cNvSpPr/>
          <p:nvPr/>
        </p:nvSpPr>
        <p:spPr>
          <a:xfrm>
            <a:off x="2702977" y="422267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392212C2-6A13-163D-8808-56BF29E15052}"/>
              </a:ext>
            </a:extLst>
          </p:cNvPr>
          <p:cNvSpPr/>
          <p:nvPr/>
        </p:nvSpPr>
        <p:spPr>
          <a:xfrm>
            <a:off x="3255464" y="417695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A790B46B-69DB-CB31-3508-6F2A1B60F103}"/>
              </a:ext>
            </a:extLst>
          </p:cNvPr>
          <p:cNvSpPr/>
          <p:nvPr/>
        </p:nvSpPr>
        <p:spPr>
          <a:xfrm>
            <a:off x="3016995" y="2624594"/>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513AC90-EA8F-77D1-3B3D-0600947B6146}"/>
              </a:ext>
            </a:extLst>
          </p:cNvPr>
          <p:cNvSpPr/>
          <p:nvPr/>
        </p:nvSpPr>
        <p:spPr>
          <a:xfrm>
            <a:off x="3346904" y="273571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22EFA54D-1392-DBE2-04BF-89DB86AA8FB7}"/>
              </a:ext>
            </a:extLst>
          </p:cNvPr>
          <p:cNvSpPr/>
          <p:nvPr/>
        </p:nvSpPr>
        <p:spPr>
          <a:xfrm>
            <a:off x="3692077" y="313003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Hình Bầu dục 22">
            <a:extLst>
              <a:ext uri="{FF2B5EF4-FFF2-40B4-BE49-F238E27FC236}">
                <a16:creationId xmlns:a16="http://schemas.microsoft.com/office/drawing/2014/main" id="{F8DEFD5F-8CA0-6079-C1F4-616418480311}"/>
              </a:ext>
            </a:extLst>
          </p:cNvPr>
          <p:cNvSpPr/>
          <p:nvPr/>
        </p:nvSpPr>
        <p:spPr>
          <a:xfrm>
            <a:off x="9104625" y="2735713"/>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5" name="Hộp Văn bản 34">
            <a:extLst>
              <a:ext uri="{FF2B5EF4-FFF2-40B4-BE49-F238E27FC236}">
                <a16:creationId xmlns:a16="http://schemas.microsoft.com/office/drawing/2014/main" id="{3A67D430-3628-864A-87AC-64B8EE043B76}"/>
              </a:ext>
            </a:extLst>
          </p:cNvPr>
          <p:cNvSpPr txBox="1"/>
          <p:nvPr/>
        </p:nvSpPr>
        <p:spPr>
          <a:xfrm>
            <a:off x="2379908" y="1290773"/>
            <a:ext cx="1332416"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36" name="Hộp Văn bản 35">
            <a:extLst>
              <a:ext uri="{FF2B5EF4-FFF2-40B4-BE49-F238E27FC236}">
                <a16:creationId xmlns:a16="http://schemas.microsoft.com/office/drawing/2014/main" id="{4FF80D91-C176-39A0-123D-8E4909041573}"/>
              </a:ext>
            </a:extLst>
          </p:cNvPr>
          <p:cNvSpPr txBox="1"/>
          <p:nvPr/>
        </p:nvSpPr>
        <p:spPr>
          <a:xfrm>
            <a:off x="8110533" y="1290773"/>
            <a:ext cx="1691489"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p:cxnSp>
        <p:nvCxnSpPr>
          <p:cNvPr id="38" name="Đường kết nối: Cong 37">
            <a:extLst>
              <a:ext uri="{FF2B5EF4-FFF2-40B4-BE49-F238E27FC236}">
                <a16:creationId xmlns:a16="http://schemas.microsoft.com/office/drawing/2014/main" id="{6796B960-109C-B5DC-8896-4B166D24681E}"/>
              </a:ext>
            </a:extLst>
          </p:cNvPr>
          <p:cNvCxnSpPr>
            <a:cxnSpLocks/>
            <a:stCxn id="14" idx="5"/>
            <a:endCxn id="23" idx="3"/>
          </p:cNvCxnSpPr>
          <p:nvPr/>
        </p:nvCxnSpPr>
        <p:spPr>
          <a:xfrm rot="16200000" flipH="1">
            <a:off x="6471745" y="1218421"/>
            <a:ext cx="173970" cy="5555122"/>
          </a:xfrm>
          <a:prstGeom prst="curvedConnector3">
            <a:avLst>
              <a:gd name="adj1" fmla="val 420278"/>
            </a:avLst>
          </a:prstGeom>
          <a:ln>
            <a:prstDash val="dash"/>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43" name="Hộp Văn bản 42">
                <a:extLst>
                  <a:ext uri="{FF2B5EF4-FFF2-40B4-BE49-F238E27FC236}">
                    <a16:creationId xmlns:a16="http://schemas.microsoft.com/office/drawing/2014/main" id="{4BDEE6AA-E8CE-6028-B30B-8E6F4247665E}"/>
                  </a:ext>
                </a:extLst>
              </p:cNvPr>
              <p:cNvSpPr txBox="1"/>
              <p:nvPr/>
            </p:nvSpPr>
            <p:spPr>
              <a:xfrm>
                <a:off x="1492154" y="5379910"/>
                <a:ext cx="3049681"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𝑥</m:t>
                            </m:r>
                          </m:e>
                          <m:sub>
                            <m:r>
                              <a:rPr lang="en-US" sz="2000" b="0" i="1" smtClean="0">
                                <a:solidFill>
                                  <a:schemeClr val="accent6">
                                    <a:lumMod val="75000"/>
                                  </a:schemeClr>
                                </a:solidFill>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𝑦</m:t>
                            </m:r>
                          </m:e>
                          <m:sub>
                            <m:r>
                              <a:rPr lang="en-US" sz="2000" i="1">
                                <a:solidFill>
                                  <a:schemeClr val="accent6">
                                    <a:lumMod val="75000"/>
                                  </a:schemeClr>
                                </a:solidFill>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𝑏</m:t>
                        </m:r>
                        <m:r>
                          <a:rPr lang="en-US" sz="2000" i="1">
                            <a:latin typeface="Cambria Math" panose="02040503050406030204" pitchFamily="18" charset="0"/>
                          </a:rPr>
                          <m:t>)</m:t>
                        </m:r>
                      </m:e>
                      <m:sup>
                        <m:r>
                          <a:rPr lang="en-US" sz="2000" i="1">
                            <a:latin typeface="Cambria Math" panose="02040503050406030204" pitchFamily="18" charset="0"/>
                          </a:rPr>
                          <m:t>2</m:t>
                        </m:r>
                      </m:sup>
                    </m:sSup>
                  </m:oMath>
                </a14:m>
                <a:r>
                  <a:rPr lang="en-US" sz="2000" dirty="0"/>
                  <a:t> =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oMath>
                </a14:m>
                <a:endParaRPr lang="en-US" sz="2000" dirty="0"/>
              </a:p>
            </p:txBody>
          </p:sp>
        </mc:Choice>
        <mc:Fallback xmlns="">
          <p:sp>
            <p:nvSpPr>
              <p:cNvPr id="43" name="Hộp Văn bản 42">
                <a:extLst>
                  <a:ext uri="{FF2B5EF4-FFF2-40B4-BE49-F238E27FC236}">
                    <a16:creationId xmlns:a16="http://schemas.microsoft.com/office/drawing/2014/main" id="{4BDEE6AA-E8CE-6028-B30B-8E6F4247665E}"/>
                  </a:ext>
                </a:extLst>
              </p:cNvPr>
              <p:cNvSpPr txBox="1">
                <a:spLocks noRot="1" noChangeAspect="1" noMove="1" noResize="1" noEditPoints="1" noAdjustHandles="1" noChangeArrowheads="1" noChangeShapeType="1" noTextEdit="1"/>
              </p:cNvSpPr>
              <p:nvPr/>
            </p:nvSpPr>
            <p:spPr>
              <a:xfrm>
                <a:off x="1492154" y="5379910"/>
                <a:ext cx="3049681" cy="400110"/>
              </a:xfrm>
              <a:prstGeom prst="rect">
                <a:avLst/>
              </a:prstGeom>
              <a:blipFill>
                <a:blip r:embed="rId3"/>
                <a:stretch>
                  <a:fillRect l="-1000" t="-9231" b="-27692"/>
                </a:stretch>
              </a:blipFill>
            </p:spPr>
            <p:txBody>
              <a:bodyPr/>
              <a:lstStyle/>
              <a:p>
                <a:r>
                  <a:rPr lang="en-US">
                    <a:noFill/>
                  </a:rPr>
                  <a:t> </a:t>
                </a:r>
              </a:p>
            </p:txBody>
          </p:sp>
        </mc:Fallback>
      </mc:AlternateContent>
      <p:sp>
        <p:nvSpPr>
          <p:cNvPr id="44" name="Hộp Văn bản 43">
            <a:extLst>
              <a:ext uri="{FF2B5EF4-FFF2-40B4-BE49-F238E27FC236}">
                <a16:creationId xmlns:a16="http://schemas.microsoft.com/office/drawing/2014/main" id="{5FD18B25-B0ED-20FC-2180-C11F9E504E97}"/>
              </a:ext>
            </a:extLst>
          </p:cNvPr>
          <p:cNvSpPr txBox="1"/>
          <p:nvPr/>
        </p:nvSpPr>
        <p:spPr>
          <a:xfrm>
            <a:off x="4982557" y="516636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x</a:t>
            </a:r>
          </a:p>
        </p:txBody>
      </p:sp>
      <p:sp>
        <p:nvSpPr>
          <p:cNvPr id="45" name="Hộp Văn bản 44">
            <a:extLst>
              <a:ext uri="{FF2B5EF4-FFF2-40B4-BE49-F238E27FC236}">
                <a16:creationId xmlns:a16="http://schemas.microsoft.com/office/drawing/2014/main" id="{8C00F8B6-1A41-8194-895E-72EED4A86B0E}"/>
              </a:ext>
            </a:extLst>
          </p:cNvPr>
          <p:cNvSpPr txBox="1"/>
          <p:nvPr/>
        </p:nvSpPr>
        <p:spPr>
          <a:xfrm>
            <a:off x="696758" y="187871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y</a:t>
            </a:r>
          </a:p>
        </p:txBody>
      </p:sp>
      <p:sp>
        <p:nvSpPr>
          <p:cNvPr id="47" name="Hình Bầu dục 46">
            <a:extLst>
              <a:ext uri="{FF2B5EF4-FFF2-40B4-BE49-F238E27FC236}">
                <a16:creationId xmlns:a16="http://schemas.microsoft.com/office/drawing/2014/main" id="{269DB646-9AFE-8FF1-45A0-FEBC2918D9D9}"/>
              </a:ext>
            </a:extLst>
          </p:cNvPr>
          <p:cNvSpPr/>
          <p:nvPr/>
        </p:nvSpPr>
        <p:spPr>
          <a:xfrm>
            <a:off x="9866300" y="3493778"/>
            <a:ext cx="91440" cy="9144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Hộp Văn bản 48">
                <a:extLst>
                  <a:ext uri="{FF2B5EF4-FFF2-40B4-BE49-F238E27FC236}">
                    <a16:creationId xmlns:a16="http://schemas.microsoft.com/office/drawing/2014/main" id="{82048B18-4562-A0C7-E54C-F194CEDD92C5}"/>
                  </a:ext>
                </a:extLst>
              </p:cNvPr>
              <p:cNvSpPr txBox="1"/>
              <p:nvPr/>
            </p:nvSpPr>
            <p:spPr>
              <a:xfrm>
                <a:off x="7431436" y="5379910"/>
                <a:ext cx="3105787"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𝑏</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i="1">
                            <a:latin typeface="Cambria Math" panose="02040503050406030204" pitchFamily="18" charset="0"/>
                          </a:rPr>
                          <m:t>)</m:t>
                        </m:r>
                      </m:e>
                      <m:sup>
                        <m:r>
                          <a:rPr lang="en-US" sz="2000" i="1">
                            <a:latin typeface="Cambria Math" panose="02040503050406030204" pitchFamily="18" charset="0"/>
                          </a:rPr>
                          <m:t>2</m:t>
                        </m:r>
                      </m:sup>
                    </m:sSup>
                  </m:oMath>
                </a14:m>
                <a:r>
                  <a:rPr lang="en-US" sz="2000" dirty="0"/>
                  <a:t> =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oMath>
                </a14:m>
                <a:endParaRPr lang="en-US" sz="2000" dirty="0"/>
              </a:p>
            </p:txBody>
          </p:sp>
        </mc:Choice>
        <mc:Fallback xmlns="">
          <p:sp>
            <p:nvSpPr>
              <p:cNvPr id="49" name="Hộp Văn bản 48">
                <a:extLst>
                  <a:ext uri="{FF2B5EF4-FFF2-40B4-BE49-F238E27FC236}">
                    <a16:creationId xmlns:a16="http://schemas.microsoft.com/office/drawing/2014/main" id="{82048B18-4562-A0C7-E54C-F194CEDD92C5}"/>
                  </a:ext>
                </a:extLst>
              </p:cNvPr>
              <p:cNvSpPr txBox="1">
                <a:spLocks noRot="1" noChangeAspect="1" noMove="1" noResize="1" noEditPoints="1" noAdjustHandles="1" noChangeArrowheads="1" noChangeShapeType="1" noTextEdit="1"/>
              </p:cNvSpPr>
              <p:nvPr/>
            </p:nvSpPr>
            <p:spPr>
              <a:xfrm>
                <a:off x="7431436" y="5379910"/>
                <a:ext cx="3105787" cy="400110"/>
              </a:xfrm>
              <a:prstGeom prst="rect">
                <a:avLst/>
              </a:prstGeom>
              <a:blipFill>
                <a:blip r:embed="rId4"/>
                <a:stretch>
                  <a:fillRect l="-980" t="-9231" b="-27692"/>
                </a:stretch>
              </a:blipFill>
            </p:spPr>
            <p:txBody>
              <a:bodyPr/>
              <a:lstStyle/>
              <a:p>
                <a:r>
                  <a:rPr lang="en-US">
                    <a:noFill/>
                  </a:rPr>
                  <a:t> </a:t>
                </a:r>
              </a:p>
            </p:txBody>
          </p:sp>
        </mc:Fallback>
      </mc:AlternateContent>
      <p:sp>
        <p:nvSpPr>
          <p:cNvPr id="51" name="Hình Bầu dục 50">
            <a:extLst>
              <a:ext uri="{FF2B5EF4-FFF2-40B4-BE49-F238E27FC236}">
                <a16:creationId xmlns:a16="http://schemas.microsoft.com/office/drawing/2014/main" id="{F7044A43-2F63-46ED-9BDA-27A65CD7C116}"/>
              </a:ext>
            </a:extLst>
          </p:cNvPr>
          <p:cNvSpPr/>
          <p:nvPr/>
        </p:nvSpPr>
        <p:spPr>
          <a:xfrm>
            <a:off x="3700671" y="3130033"/>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ình Bầu dục 52">
            <a:extLst>
              <a:ext uri="{FF2B5EF4-FFF2-40B4-BE49-F238E27FC236}">
                <a16:creationId xmlns:a16="http://schemas.microsoft.com/office/drawing/2014/main" id="{E6B1B70B-CBBE-A9A4-35AF-996B8716757F}"/>
              </a:ext>
            </a:extLst>
          </p:cNvPr>
          <p:cNvSpPr/>
          <p:nvPr/>
        </p:nvSpPr>
        <p:spPr>
          <a:xfrm>
            <a:off x="8776741" y="2056036"/>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6" name="Hình Bầu dục 55">
            <a:extLst>
              <a:ext uri="{FF2B5EF4-FFF2-40B4-BE49-F238E27FC236}">
                <a16:creationId xmlns:a16="http://schemas.microsoft.com/office/drawing/2014/main" id="{1AC2C1C0-43E4-E995-6C42-D87F29A1EE4C}"/>
              </a:ext>
            </a:extLst>
          </p:cNvPr>
          <p:cNvSpPr/>
          <p:nvPr/>
        </p:nvSpPr>
        <p:spPr>
          <a:xfrm>
            <a:off x="3346903" y="2735713"/>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A10A5D88-B558-BE29-1BA9-F67912981502}"/>
              </a:ext>
            </a:extLst>
          </p:cNvPr>
          <p:cNvSpPr/>
          <p:nvPr/>
        </p:nvSpPr>
        <p:spPr>
          <a:xfrm>
            <a:off x="3016995" y="2624594"/>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ình Bầu dục 57">
            <a:extLst>
              <a:ext uri="{FF2B5EF4-FFF2-40B4-BE49-F238E27FC236}">
                <a16:creationId xmlns:a16="http://schemas.microsoft.com/office/drawing/2014/main" id="{5FE6CFD7-86A5-B425-98C5-094B8C013F01}"/>
              </a:ext>
            </a:extLst>
          </p:cNvPr>
          <p:cNvSpPr/>
          <p:nvPr/>
        </p:nvSpPr>
        <p:spPr>
          <a:xfrm>
            <a:off x="2212272" y="2974643"/>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ình Bầu dục 58">
            <a:extLst>
              <a:ext uri="{FF2B5EF4-FFF2-40B4-BE49-F238E27FC236}">
                <a16:creationId xmlns:a16="http://schemas.microsoft.com/office/drawing/2014/main" id="{A39F5466-B7B6-E64C-D43B-E3774B7A36D4}"/>
              </a:ext>
            </a:extLst>
          </p:cNvPr>
          <p:cNvSpPr/>
          <p:nvPr/>
        </p:nvSpPr>
        <p:spPr>
          <a:xfrm>
            <a:off x="2134599" y="3356602"/>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ình Bầu dục 59">
            <a:extLst>
              <a:ext uri="{FF2B5EF4-FFF2-40B4-BE49-F238E27FC236}">
                <a16:creationId xmlns:a16="http://schemas.microsoft.com/office/drawing/2014/main" id="{C0B6F480-0173-1266-72F0-07EBA2015A92}"/>
              </a:ext>
            </a:extLst>
          </p:cNvPr>
          <p:cNvSpPr/>
          <p:nvPr/>
        </p:nvSpPr>
        <p:spPr>
          <a:xfrm>
            <a:off x="2248043" y="3897743"/>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ình Bầu dục 60">
            <a:extLst>
              <a:ext uri="{FF2B5EF4-FFF2-40B4-BE49-F238E27FC236}">
                <a16:creationId xmlns:a16="http://schemas.microsoft.com/office/drawing/2014/main" id="{E3F3455E-A128-72E3-F401-BE321F56B7A9}"/>
              </a:ext>
            </a:extLst>
          </p:cNvPr>
          <p:cNvSpPr/>
          <p:nvPr/>
        </p:nvSpPr>
        <p:spPr>
          <a:xfrm>
            <a:off x="2689403" y="421060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ình Bầu dục 61">
            <a:extLst>
              <a:ext uri="{FF2B5EF4-FFF2-40B4-BE49-F238E27FC236}">
                <a16:creationId xmlns:a16="http://schemas.microsoft.com/office/drawing/2014/main" id="{0145FF1C-A36D-1895-3D3F-8BCEFCB4AD51}"/>
              </a:ext>
            </a:extLst>
          </p:cNvPr>
          <p:cNvSpPr/>
          <p:nvPr/>
        </p:nvSpPr>
        <p:spPr>
          <a:xfrm>
            <a:off x="3255464" y="4176959"/>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ình Bầu dục 62">
            <a:extLst>
              <a:ext uri="{FF2B5EF4-FFF2-40B4-BE49-F238E27FC236}">
                <a16:creationId xmlns:a16="http://schemas.microsoft.com/office/drawing/2014/main" id="{D164265B-859D-3BCA-8CDF-1CE57496B911}"/>
              </a:ext>
            </a:extLst>
          </p:cNvPr>
          <p:cNvSpPr/>
          <p:nvPr/>
        </p:nvSpPr>
        <p:spPr>
          <a:xfrm>
            <a:off x="7866506" y="2031821"/>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4" name="Hình Bầu dục 63">
            <a:extLst>
              <a:ext uri="{FF2B5EF4-FFF2-40B4-BE49-F238E27FC236}">
                <a16:creationId xmlns:a16="http://schemas.microsoft.com/office/drawing/2014/main" id="{3DC16510-0E45-EE09-C624-6F604FDF69B5}"/>
              </a:ext>
            </a:extLst>
          </p:cNvPr>
          <p:cNvSpPr/>
          <p:nvPr/>
        </p:nvSpPr>
        <p:spPr>
          <a:xfrm>
            <a:off x="7635812" y="2287188"/>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5" name="Hình Bầu dục 64">
            <a:extLst>
              <a:ext uri="{FF2B5EF4-FFF2-40B4-BE49-F238E27FC236}">
                <a16:creationId xmlns:a16="http://schemas.microsoft.com/office/drawing/2014/main" id="{AF39B56A-E2B0-98D3-8DDD-22944FFD263C}"/>
              </a:ext>
            </a:extLst>
          </p:cNvPr>
          <p:cNvSpPr/>
          <p:nvPr/>
        </p:nvSpPr>
        <p:spPr>
          <a:xfrm>
            <a:off x="7579263" y="2982130"/>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9" name="Hình Bầu dục 68">
            <a:extLst>
              <a:ext uri="{FF2B5EF4-FFF2-40B4-BE49-F238E27FC236}">
                <a16:creationId xmlns:a16="http://schemas.microsoft.com/office/drawing/2014/main" id="{A840E5E7-9093-8FE6-28D4-61DB04EB4725}"/>
              </a:ext>
            </a:extLst>
          </p:cNvPr>
          <p:cNvSpPr/>
          <p:nvPr/>
        </p:nvSpPr>
        <p:spPr>
          <a:xfrm>
            <a:off x="7823001" y="3307543"/>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0" name="Hình Bầu dục 69">
            <a:extLst>
              <a:ext uri="{FF2B5EF4-FFF2-40B4-BE49-F238E27FC236}">
                <a16:creationId xmlns:a16="http://schemas.microsoft.com/office/drawing/2014/main" id="{2BD514DA-5F60-440D-12F7-63F6C4340D80}"/>
              </a:ext>
            </a:extLst>
          </p:cNvPr>
          <p:cNvSpPr/>
          <p:nvPr/>
        </p:nvSpPr>
        <p:spPr>
          <a:xfrm>
            <a:off x="8588824" y="3433476"/>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1" name="Hình Bầu dục 70">
            <a:extLst>
              <a:ext uri="{FF2B5EF4-FFF2-40B4-BE49-F238E27FC236}">
                <a16:creationId xmlns:a16="http://schemas.microsoft.com/office/drawing/2014/main" id="{5ED11AAF-2989-1267-8E89-99175F231F1B}"/>
              </a:ext>
            </a:extLst>
          </p:cNvPr>
          <p:cNvSpPr/>
          <p:nvPr/>
        </p:nvSpPr>
        <p:spPr>
          <a:xfrm>
            <a:off x="8886020" y="3239098"/>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3" name="Hình Bầu dục 72">
            <a:extLst>
              <a:ext uri="{FF2B5EF4-FFF2-40B4-BE49-F238E27FC236}">
                <a16:creationId xmlns:a16="http://schemas.microsoft.com/office/drawing/2014/main" id="{5060D8F8-160F-3F00-4B6A-59D62AC80489}"/>
              </a:ext>
            </a:extLst>
          </p:cNvPr>
          <p:cNvSpPr/>
          <p:nvPr/>
        </p:nvSpPr>
        <p:spPr>
          <a:xfrm>
            <a:off x="2939385" y="3448042"/>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4" name="Hình Bầu dục 73">
            <a:extLst>
              <a:ext uri="{FF2B5EF4-FFF2-40B4-BE49-F238E27FC236}">
                <a16:creationId xmlns:a16="http://schemas.microsoft.com/office/drawing/2014/main" id="{6E6B4B91-B59B-B531-EEED-6B4E683CBE7C}"/>
              </a:ext>
            </a:extLst>
          </p:cNvPr>
          <p:cNvSpPr/>
          <p:nvPr/>
        </p:nvSpPr>
        <p:spPr>
          <a:xfrm>
            <a:off x="9008724" y="3402338"/>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Hộp Văn bản 74">
                <a:extLst>
                  <a:ext uri="{FF2B5EF4-FFF2-40B4-BE49-F238E27FC236}">
                    <a16:creationId xmlns:a16="http://schemas.microsoft.com/office/drawing/2014/main" id="{233AB00C-15E8-C41C-D180-ADE877772123}"/>
                  </a:ext>
                </a:extLst>
              </p:cNvPr>
              <p:cNvSpPr txBox="1"/>
              <p:nvPr/>
            </p:nvSpPr>
            <p:spPr>
              <a:xfrm>
                <a:off x="9470276" y="3508773"/>
                <a:ext cx="866519" cy="369332"/>
              </a:xfrm>
              <a:prstGeom prst="rect">
                <a:avLst/>
              </a:prstGeom>
              <a:noFill/>
            </p:spPr>
            <p:txBody>
              <a:bodyPr wrap="none" rtlCol="0">
                <a:spAutoFit/>
              </a:bodyPr>
              <a:lstStyle/>
              <a:p>
                <a14:m>
                  <m:oMath xmlns:m="http://schemas.openxmlformats.org/officeDocument/2006/math">
                    <m:r>
                      <a:rPr lang="en-US" sz="1800" b="0" i="0" smtClean="0">
                        <a:latin typeface="Cambria Math" panose="02040503050406030204" pitchFamily="18" charset="0"/>
                        <a:cs typeface="Times New Roman" panose="02020603050405020304" pitchFamily="18" charset="0"/>
                      </a:rPr>
                      <m:t>(</m:t>
                    </m:r>
                    <m:sSub>
                      <m:sSubPr>
                        <m:ctrlPr>
                          <a:rPr lang="en-US" sz="1800" b="0" i="1">
                            <a:latin typeface="Cambria Math" panose="02040503050406030204" pitchFamily="18" charset="0"/>
                            <a:cs typeface="Times New Roman" panose="02020603050405020304" pitchFamily="18" charset="0"/>
                          </a:rPr>
                        </m:ctrlPr>
                      </m:sSubPr>
                      <m:e>
                        <m:r>
                          <a:rPr lang="en-US" sz="1800" b="0" i="1">
                            <a:latin typeface="Cambria Math" panose="02040503050406030204" pitchFamily="18" charset="0"/>
                            <a:cs typeface="Times New Roman" panose="02020603050405020304" pitchFamily="18" charset="0"/>
                          </a:rPr>
                          <m:t>𝑥</m:t>
                        </m:r>
                      </m:e>
                      <m:sub>
                        <m:r>
                          <a:rPr lang="en-US" sz="1800" b="0" i="1">
                            <a:latin typeface="Cambria Math" panose="02040503050406030204" pitchFamily="18" charset="0"/>
                            <a:cs typeface="Times New Roman" panose="02020603050405020304" pitchFamily="18" charset="0"/>
                          </a:rPr>
                          <m:t>𝑖</m:t>
                        </m:r>
                      </m:sub>
                    </m:sSub>
                  </m:oMath>
                </a14:m>
                <a:r>
                  <a:rPr lang="en-US" sz="18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𝑦</m:t>
                        </m:r>
                      </m:e>
                      <m:sub>
                        <m:r>
                          <a:rPr lang="en-US" sz="1800" b="0" i="1" smtClean="0">
                            <a:latin typeface="Cambria Math" panose="02040503050406030204" pitchFamily="18" charset="0"/>
                            <a:cs typeface="Times New Roman" panose="02020603050405020304" pitchFamily="18" charset="0"/>
                          </a:rPr>
                          <m:t>𝑖</m:t>
                        </m:r>
                      </m:sub>
                    </m:sSub>
                  </m:oMath>
                </a14:m>
                <a:r>
                  <a:rPr lang="en-US" sz="1800" b="0" i="1" dirty="0">
                    <a:latin typeface="Times New Roman" panose="02020603050405020304" pitchFamily="18" charset="0"/>
                    <a:cs typeface="Times New Roman" panose="02020603050405020304" pitchFamily="18" charset="0"/>
                  </a:rPr>
                  <a:t>)</a:t>
                </a:r>
                <a:endParaRPr lang="en-US" i="1" dirty="0">
                  <a:latin typeface="Times New Roman" panose="02020603050405020304" pitchFamily="18" charset="0"/>
                  <a:cs typeface="Times New Roman" panose="02020603050405020304" pitchFamily="18" charset="0"/>
                </a:endParaRPr>
              </a:p>
            </p:txBody>
          </p:sp>
        </mc:Choice>
        <mc:Fallback xmlns="">
          <p:sp>
            <p:nvSpPr>
              <p:cNvPr id="75" name="Hộp Văn bản 74">
                <a:extLst>
                  <a:ext uri="{FF2B5EF4-FFF2-40B4-BE49-F238E27FC236}">
                    <a16:creationId xmlns:a16="http://schemas.microsoft.com/office/drawing/2014/main" id="{233AB00C-15E8-C41C-D180-ADE877772123}"/>
                  </a:ext>
                </a:extLst>
              </p:cNvPr>
              <p:cNvSpPr txBox="1">
                <a:spLocks noRot="1" noChangeAspect="1" noMove="1" noResize="1" noEditPoints="1" noAdjustHandles="1" noChangeArrowheads="1" noChangeShapeType="1" noTextEdit="1"/>
              </p:cNvSpPr>
              <p:nvPr/>
            </p:nvSpPr>
            <p:spPr>
              <a:xfrm>
                <a:off x="9470276" y="3508773"/>
                <a:ext cx="866519" cy="369332"/>
              </a:xfrm>
              <a:prstGeom prst="rect">
                <a:avLst/>
              </a:prstGeom>
              <a:blipFill>
                <a:blip r:embed="rId5"/>
                <a:stretch>
                  <a:fillRect l="-2113" t="-10000" r="-422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Hộp Văn bản 75">
                <a:extLst>
                  <a:ext uri="{FF2B5EF4-FFF2-40B4-BE49-F238E27FC236}">
                    <a16:creationId xmlns:a16="http://schemas.microsoft.com/office/drawing/2014/main" id="{4B509D6B-C325-E60B-9CBD-679A3CECBC43}"/>
                  </a:ext>
                </a:extLst>
              </p:cNvPr>
              <p:cNvSpPr txBox="1"/>
              <p:nvPr/>
            </p:nvSpPr>
            <p:spPr>
              <a:xfrm>
                <a:off x="3837549" y="3659673"/>
                <a:ext cx="866519" cy="369332"/>
              </a:xfrm>
              <a:prstGeom prst="rect">
                <a:avLst/>
              </a:prstGeom>
              <a:noFill/>
            </p:spPr>
            <p:txBody>
              <a:bodyPr wrap="none" rtlCol="0">
                <a:spAutoFit/>
              </a:bodyPr>
              <a:lstStyle/>
              <a:p>
                <a14:m>
                  <m:oMath xmlns:m="http://schemas.openxmlformats.org/officeDocument/2006/math">
                    <m:r>
                      <a:rPr lang="en-US" sz="1800" b="0" i="0" smtClean="0">
                        <a:latin typeface="Cambria Math" panose="02040503050406030204" pitchFamily="18" charset="0"/>
                        <a:cs typeface="Times New Roman" panose="02020603050405020304" pitchFamily="18" charset="0"/>
                      </a:rPr>
                      <m:t>(</m:t>
                    </m:r>
                    <m:sSub>
                      <m:sSubPr>
                        <m:ctrlPr>
                          <a:rPr lang="en-US" sz="1800" b="0" i="1">
                            <a:latin typeface="Cambria Math" panose="02040503050406030204" pitchFamily="18" charset="0"/>
                            <a:cs typeface="Times New Roman" panose="02020603050405020304" pitchFamily="18" charset="0"/>
                          </a:rPr>
                        </m:ctrlPr>
                      </m:sSubPr>
                      <m:e>
                        <m:r>
                          <a:rPr lang="en-US" sz="1800" b="0" i="1">
                            <a:latin typeface="Cambria Math" panose="02040503050406030204" pitchFamily="18" charset="0"/>
                            <a:cs typeface="Times New Roman" panose="02020603050405020304" pitchFamily="18" charset="0"/>
                          </a:rPr>
                          <m:t>𝑥</m:t>
                        </m:r>
                      </m:e>
                      <m:sub>
                        <m:r>
                          <a:rPr lang="en-US" sz="1800" b="0" i="1">
                            <a:latin typeface="Cambria Math" panose="02040503050406030204" pitchFamily="18" charset="0"/>
                            <a:cs typeface="Times New Roman" panose="02020603050405020304" pitchFamily="18" charset="0"/>
                          </a:rPr>
                          <m:t>𝑖</m:t>
                        </m:r>
                      </m:sub>
                    </m:sSub>
                  </m:oMath>
                </a14:m>
                <a:r>
                  <a:rPr lang="en-US" sz="18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𝑦</m:t>
                        </m:r>
                      </m:e>
                      <m:sub>
                        <m:r>
                          <a:rPr lang="en-US" sz="1800" b="0" i="1" smtClean="0">
                            <a:latin typeface="Cambria Math" panose="02040503050406030204" pitchFamily="18" charset="0"/>
                            <a:cs typeface="Times New Roman" panose="02020603050405020304" pitchFamily="18" charset="0"/>
                          </a:rPr>
                          <m:t>𝑖</m:t>
                        </m:r>
                      </m:sub>
                    </m:sSub>
                  </m:oMath>
                </a14:m>
                <a:r>
                  <a:rPr lang="en-US" sz="1800" b="0" i="1" dirty="0">
                    <a:latin typeface="Times New Roman" panose="02020603050405020304" pitchFamily="18" charset="0"/>
                    <a:cs typeface="Times New Roman" panose="02020603050405020304" pitchFamily="18" charset="0"/>
                  </a:rPr>
                  <a:t>)</a:t>
                </a:r>
                <a:endParaRPr lang="en-US" i="1" dirty="0">
                  <a:latin typeface="Times New Roman" panose="02020603050405020304" pitchFamily="18" charset="0"/>
                  <a:cs typeface="Times New Roman" panose="02020603050405020304" pitchFamily="18" charset="0"/>
                </a:endParaRPr>
              </a:p>
            </p:txBody>
          </p:sp>
        </mc:Choice>
        <mc:Fallback xmlns="">
          <p:sp>
            <p:nvSpPr>
              <p:cNvPr id="76" name="Hộp Văn bản 75">
                <a:extLst>
                  <a:ext uri="{FF2B5EF4-FFF2-40B4-BE49-F238E27FC236}">
                    <a16:creationId xmlns:a16="http://schemas.microsoft.com/office/drawing/2014/main" id="{4B509D6B-C325-E60B-9CBD-679A3CECBC43}"/>
                  </a:ext>
                </a:extLst>
              </p:cNvPr>
              <p:cNvSpPr txBox="1">
                <a:spLocks noRot="1" noChangeAspect="1" noMove="1" noResize="1" noEditPoints="1" noAdjustHandles="1" noChangeArrowheads="1" noChangeShapeType="1" noTextEdit="1"/>
              </p:cNvSpPr>
              <p:nvPr/>
            </p:nvSpPr>
            <p:spPr>
              <a:xfrm>
                <a:off x="3837549" y="3659673"/>
                <a:ext cx="866519" cy="369332"/>
              </a:xfrm>
              <a:prstGeom prst="rect">
                <a:avLst/>
              </a:prstGeom>
              <a:blipFill>
                <a:blip r:embed="rId6"/>
                <a:stretch>
                  <a:fillRect l="-2113" t="-8197" r="-42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Hộp Văn bản 45">
                <a:extLst>
                  <a:ext uri="{FF2B5EF4-FFF2-40B4-BE49-F238E27FC236}">
                    <a16:creationId xmlns:a16="http://schemas.microsoft.com/office/drawing/2014/main" id="{BB7E41ED-57C4-0A2F-054D-AFF38212CCA5}"/>
                  </a:ext>
                </a:extLst>
              </p:cNvPr>
              <p:cNvSpPr txBox="1"/>
              <p:nvPr/>
            </p:nvSpPr>
            <p:spPr>
              <a:xfrm>
                <a:off x="6216831" y="1875278"/>
                <a:ext cx="3724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𝑏</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3" name="Hộp Văn bản 45">
                <a:extLst>
                  <a:ext uri="{FF2B5EF4-FFF2-40B4-BE49-F238E27FC236}">
                    <a16:creationId xmlns:a16="http://schemas.microsoft.com/office/drawing/2014/main" id="{BB7E41ED-57C4-0A2F-054D-AFF38212CCA5}"/>
                  </a:ext>
                </a:extLst>
              </p:cNvPr>
              <p:cNvSpPr txBox="1">
                <a:spLocks noRot="1" noChangeAspect="1" noMove="1" noResize="1" noEditPoints="1" noAdjustHandles="1" noChangeArrowheads="1" noChangeShapeType="1" noTextEdit="1"/>
              </p:cNvSpPr>
              <p:nvPr/>
            </p:nvSpPr>
            <p:spPr>
              <a:xfrm>
                <a:off x="6216831" y="1875278"/>
                <a:ext cx="37247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Hộp Văn bản 45">
                <a:extLst>
                  <a:ext uri="{FF2B5EF4-FFF2-40B4-BE49-F238E27FC236}">
                    <a16:creationId xmlns:a16="http://schemas.microsoft.com/office/drawing/2014/main" id="{ABA0592B-FCB6-EA7E-2413-EE87D2E86ED0}"/>
                  </a:ext>
                </a:extLst>
              </p:cNvPr>
              <p:cNvSpPr txBox="1"/>
              <p:nvPr/>
            </p:nvSpPr>
            <p:spPr>
              <a:xfrm>
                <a:off x="10558008" y="5191650"/>
                <a:ext cx="3762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𝑎</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4" name="Hộp Văn bản 45">
                <a:extLst>
                  <a:ext uri="{FF2B5EF4-FFF2-40B4-BE49-F238E27FC236}">
                    <a16:creationId xmlns:a16="http://schemas.microsoft.com/office/drawing/2014/main" id="{ABA0592B-FCB6-EA7E-2413-EE87D2E86ED0}"/>
                  </a:ext>
                </a:extLst>
              </p:cNvPr>
              <p:cNvSpPr txBox="1">
                <a:spLocks noRot="1" noChangeAspect="1" noMove="1" noResize="1" noEditPoints="1" noAdjustHandles="1" noChangeArrowheads="1" noChangeShapeType="1" noTextEdit="1"/>
              </p:cNvSpPr>
              <p:nvPr/>
            </p:nvSpPr>
            <p:spPr>
              <a:xfrm>
                <a:off x="10558008" y="5191650"/>
                <a:ext cx="376257"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449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 presetClass="exit"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47" grpId="0" animBg="1"/>
      <p:bldP spid="51" grpId="0" animBg="1"/>
      <p:bldP spid="53"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9" grpId="0" animBg="1"/>
      <p:bldP spid="70" grpId="0" animBg="1"/>
      <p:bldP spid="71" grpId="0" animBg="1"/>
      <p:bldP spid="73" grpId="0" animBg="1"/>
      <p:bldP spid="74" grpId="0" animBg="1"/>
      <p:bldP spid="75" grpId="0"/>
      <p:bldP spid="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4" name="Straight Connector 153">
            <a:extLst>
              <a:ext uri="{FF2B5EF4-FFF2-40B4-BE49-F238E27FC236}">
                <a16:creationId xmlns:a16="http://schemas.microsoft.com/office/drawing/2014/main" id="{ECB162E7-DB19-9F54-2B59-C3EED09D9587}"/>
              </a:ext>
            </a:extLst>
          </p:cNvPr>
          <p:cNvCxnSpPr>
            <a:cxnSpLocks/>
          </p:cNvCxnSpPr>
          <p:nvPr/>
        </p:nvCxnSpPr>
        <p:spPr>
          <a:xfrm flipV="1">
            <a:off x="8498147" y="3550058"/>
            <a:ext cx="530718" cy="148265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678A5C1-22E6-54C5-6C2F-9B410AF6D319}"/>
              </a:ext>
            </a:extLst>
          </p:cNvPr>
          <p:cNvCxnSpPr/>
          <p:nvPr/>
        </p:nvCxnSpPr>
        <p:spPr>
          <a:xfrm flipV="1">
            <a:off x="7719938" y="3533596"/>
            <a:ext cx="1301976" cy="86098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7128168-D68E-C3A4-F1E3-24A9A8232689}"/>
              </a:ext>
            </a:extLst>
          </p:cNvPr>
          <p:cNvCxnSpPr>
            <a:cxnSpLocks/>
          </p:cNvCxnSpPr>
          <p:nvPr/>
        </p:nvCxnSpPr>
        <p:spPr>
          <a:xfrm flipV="1">
            <a:off x="9005085" y="1944259"/>
            <a:ext cx="201540" cy="157452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E665002-FF83-AB11-2642-1727BCC9E5F8}"/>
              </a:ext>
            </a:extLst>
          </p:cNvPr>
          <p:cNvCxnSpPr>
            <a:cxnSpLocks/>
          </p:cNvCxnSpPr>
          <p:nvPr/>
        </p:nvCxnSpPr>
        <p:spPr>
          <a:xfrm>
            <a:off x="7672093" y="2645970"/>
            <a:ext cx="1351999" cy="8664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A48744B-3BB8-2152-BE5C-98156D8CC5DD}"/>
              </a:ext>
            </a:extLst>
          </p:cNvPr>
          <p:cNvCxnSpPr>
            <a:cxnSpLocks/>
          </p:cNvCxnSpPr>
          <p:nvPr/>
        </p:nvCxnSpPr>
        <p:spPr>
          <a:xfrm>
            <a:off x="7446074" y="3346187"/>
            <a:ext cx="1568135" cy="1718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1F5DE43-30A9-5ADA-EB05-E20FD9A95787}"/>
              </a:ext>
            </a:extLst>
          </p:cNvPr>
          <p:cNvCxnSpPr/>
          <p:nvPr/>
        </p:nvCxnSpPr>
        <p:spPr>
          <a:xfrm flipH="1" flipV="1">
            <a:off x="9047412" y="3542658"/>
            <a:ext cx="591888" cy="14405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F7415FF-2145-6794-6E22-A79531AFE714}"/>
              </a:ext>
            </a:extLst>
          </p:cNvPr>
          <p:cNvCxnSpPr>
            <a:endCxn id="42" idx="0"/>
          </p:cNvCxnSpPr>
          <p:nvPr/>
        </p:nvCxnSpPr>
        <p:spPr>
          <a:xfrm flipH="1" flipV="1">
            <a:off x="9018545" y="3502923"/>
            <a:ext cx="1416235" cy="6635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09BB49A-552A-F107-B734-A2FF231E5BE0}"/>
              </a:ext>
            </a:extLst>
          </p:cNvPr>
          <p:cNvCxnSpPr>
            <a:cxnSpLocks/>
          </p:cNvCxnSpPr>
          <p:nvPr/>
        </p:nvCxnSpPr>
        <p:spPr>
          <a:xfrm flipH="1">
            <a:off x="9047412" y="2938893"/>
            <a:ext cx="1482928" cy="55843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êu đề 1">
            <a:extLst>
              <a:ext uri="{FF2B5EF4-FFF2-40B4-BE49-F238E27FC236}">
                <a16:creationId xmlns:a16="http://schemas.microsoft.com/office/drawing/2014/main" id="{1ACB6B59-C766-12AD-6C0F-E0C1A915CDC3}"/>
              </a:ext>
            </a:extLst>
          </p:cNvPr>
          <p:cNvSpPr>
            <a:spLocks noGrp="1"/>
          </p:cNvSpPr>
          <p:nvPr>
            <p:ph type="title"/>
          </p:nvPr>
        </p:nvSpPr>
        <p:spPr/>
        <p:txBody>
          <a:bodyPr/>
          <a:lstStyle/>
          <a:p>
            <a:r>
              <a:rPr lang="en-US" sz="2670" i="0" dirty="0">
                <a:solidFill>
                  <a:srgbClr val="000000"/>
                </a:solidFill>
                <a:effectLst/>
              </a:rPr>
              <a:t>Using Gradient Information</a:t>
            </a:r>
            <a:endParaRPr lang="en-US" sz="2670" dirty="0"/>
          </a:p>
        </p:txBody>
      </p:sp>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831971B8-B012-5195-23DF-F0EFAA07986B}"/>
                  </a:ext>
                </a:extLst>
              </p:cNvPr>
              <p:cNvSpPr txBox="1"/>
              <p:nvPr/>
            </p:nvSpPr>
            <p:spPr>
              <a:xfrm>
                <a:off x="279532" y="720349"/>
                <a:ext cx="6309772" cy="82631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Given edge location </a:t>
                </a:r>
                <a14:m>
                  <m:oMath xmlns:m="http://schemas.openxmlformats.org/officeDocument/2006/math">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oMath>
                </a14:m>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Edge direction: </a:t>
                </a:r>
                <a:r>
                  <a:rPr lang="el-GR" dirty="0">
                    <a:latin typeface="Times New Roman" panose="02020603050405020304" pitchFamily="18" charset="0"/>
                    <a:cs typeface="Times New Roman" panose="02020603050405020304" pitchFamily="18" charset="0"/>
                  </a:rPr>
                  <a:t>θ</a:t>
                </a:r>
                <a:r>
                  <a:rPr lang="en-US" dirty="0">
                    <a:latin typeface="Times New Roman" panose="02020603050405020304" pitchFamily="18" charset="0"/>
                    <a:cs typeface="Times New Roman" panose="02020603050405020304" pitchFamily="18" charset="0"/>
                  </a:rPr>
                  <a:t> = arctan </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𝐺</m:t>
                            </m:r>
                          </m:e>
                          <m:sub>
                            <m:r>
                              <a:rPr lang="en-US" b="0" i="1" smtClean="0">
                                <a:latin typeface="Cambria Math" panose="02040503050406030204" pitchFamily="18" charset="0"/>
                                <a:cs typeface="Times New Roman" panose="02020603050405020304" pitchFamily="18" charset="0"/>
                              </a:rPr>
                              <m:t>𝑥</m:t>
                            </m:r>
                          </m:sub>
                        </m:sSub>
                      </m:num>
                      <m:den>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𝐺</m:t>
                            </m:r>
                          </m:e>
                          <m:sub>
                            <m:r>
                              <a:rPr lang="en-US" b="0" i="1" smtClean="0">
                                <a:latin typeface="Cambria Math" panose="02040503050406030204" pitchFamily="18" charset="0"/>
                                <a:cs typeface="Times New Roman" panose="02020603050405020304" pitchFamily="18" charset="0"/>
                              </a:rPr>
                              <m:t>𝑦</m:t>
                            </m:r>
                          </m:sub>
                        </m:sSub>
                      </m:den>
                    </m:f>
                  </m:oMath>
                </a14:m>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p:txBody>
          </p:sp>
        </mc:Choice>
        <mc:Fallback xmlns="">
          <p:sp>
            <p:nvSpPr>
              <p:cNvPr id="6" name="Hộp Văn bản 5">
                <a:extLst>
                  <a:ext uri="{FF2B5EF4-FFF2-40B4-BE49-F238E27FC236}">
                    <a16:creationId xmlns:a16="http://schemas.microsoft.com/office/drawing/2014/main" id="{831971B8-B012-5195-23DF-F0EFAA07986B}"/>
                  </a:ext>
                </a:extLst>
              </p:cNvPr>
              <p:cNvSpPr txBox="1">
                <a:spLocks noRot="1" noChangeAspect="1" noMove="1" noResize="1" noEditPoints="1" noAdjustHandles="1" noChangeArrowheads="1" noChangeShapeType="1" noTextEdit="1"/>
              </p:cNvSpPr>
              <p:nvPr/>
            </p:nvSpPr>
            <p:spPr>
              <a:xfrm>
                <a:off x="279532" y="720349"/>
                <a:ext cx="6309772" cy="826316"/>
              </a:xfrm>
              <a:prstGeom prst="rect">
                <a:avLst/>
              </a:prstGeom>
              <a:blipFill>
                <a:blip r:embed="rId3"/>
                <a:stretch>
                  <a:fillRect l="-870"/>
                </a:stretch>
              </a:blipFill>
            </p:spPr>
            <p:txBody>
              <a:bodyPr/>
              <a:lstStyle/>
              <a:p>
                <a:r>
                  <a:rPr lang="en-US">
                    <a:noFill/>
                  </a:rPr>
                  <a:t> </a:t>
                </a:r>
              </a:p>
            </p:txBody>
          </p:sp>
        </mc:Fallback>
      </mc:AlternateContent>
      <p:cxnSp>
        <p:nvCxnSpPr>
          <p:cNvPr id="8" name="Đường kết nối Mũi tên Thẳng 7">
            <a:extLst>
              <a:ext uri="{FF2B5EF4-FFF2-40B4-BE49-F238E27FC236}">
                <a16:creationId xmlns:a16="http://schemas.microsoft.com/office/drawing/2014/main" id="{AC343AD6-F99C-0AE2-F1F8-FF98219609B0}"/>
              </a:ext>
            </a:extLst>
          </p:cNvPr>
          <p:cNvCxnSpPr/>
          <p:nvPr/>
        </p:nvCxnSpPr>
        <p:spPr>
          <a:xfrm flipV="1">
            <a:off x="1041816" y="1956216"/>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Đường kết nối Mũi tên Thẳng 8">
            <a:extLst>
              <a:ext uri="{FF2B5EF4-FFF2-40B4-BE49-F238E27FC236}">
                <a16:creationId xmlns:a16="http://schemas.microsoft.com/office/drawing/2014/main" id="{3FA75722-C154-11E1-9656-F4C89D541B08}"/>
              </a:ext>
            </a:extLst>
          </p:cNvPr>
          <p:cNvCxnSpPr>
            <a:cxnSpLocks/>
          </p:cNvCxnSpPr>
          <p:nvPr/>
        </p:nvCxnSpPr>
        <p:spPr>
          <a:xfrm>
            <a:off x="1041816" y="5194092"/>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F0F0B98D-BDD9-E134-80A6-53AEABDBA74B}"/>
              </a:ext>
            </a:extLst>
          </p:cNvPr>
          <p:cNvCxnSpPr/>
          <p:nvPr/>
        </p:nvCxnSpPr>
        <p:spPr>
          <a:xfrm flipV="1">
            <a:off x="6708098" y="1956216"/>
            <a:ext cx="0" cy="3237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04750D94-F7B4-05DC-4D30-40860F4CA60A}"/>
              </a:ext>
            </a:extLst>
          </p:cNvPr>
          <p:cNvCxnSpPr>
            <a:cxnSpLocks/>
          </p:cNvCxnSpPr>
          <p:nvPr/>
        </p:nvCxnSpPr>
        <p:spPr>
          <a:xfrm>
            <a:off x="6708098" y="5194092"/>
            <a:ext cx="4137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Hình Bầu dục 12">
            <a:extLst>
              <a:ext uri="{FF2B5EF4-FFF2-40B4-BE49-F238E27FC236}">
                <a16:creationId xmlns:a16="http://schemas.microsoft.com/office/drawing/2014/main" id="{D8F8A41F-DEB9-EF60-9842-4254A994F71A}"/>
              </a:ext>
            </a:extLst>
          </p:cNvPr>
          <p:cNvSpPr/>
          <p:nvPr/>
        </p:nvSpPr>
        <p:spPr>
          <a:xfrm>
            <a:off x="2226039" y="2735713"/>
            <a:ext cx="1581912" cy="1578406"/>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5ACF930E-4FCC-FE8F-3118-CA26A745900B}"/>
              </a:ext>
            </a:extLst>
          </p:cNvPr>
          <p:cNvSpPr/>
          <p:nvPr/>
        </p:nvSpPr>
        <p:spPr>
          <a:xfrm>
            <a:off x="3625071" y="375289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F73A7F42-FFA3-C365-74B7-86D7F23E554A}"/>
              </a:ext>
            </a:extLst>
          </p:cNvPr>
          <p:cNvSpPr/>
          <p:nvPr/>
        </p:nvSpPr>
        <p:spPr>
          <a:xfrm>
            <a:off x="2226039" y="298213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1956896A-0ECA-1285-6020-98D5302FAFCD}"/>
              </a:ext>
            </a:extLst>
          </p:cNvPr>
          <p:cNvSpPr/>
          <p:nvPr/>
        </p:nvSpPr>
        <p:spPr>
          <a:xfrm>
            <a:off x="2134599" y="3356618"/>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ình Bầu dục 16">
            <a:extLst>
              <a:ext uri="{FF2B5EF4-FFF2-40B4-BE49-F238E27FC236}">
                <a16:creationId xmlns:a16="http://schemas.microsoft.com/office/drawing/2014/main" id="{E6AA6094-F34A-59C0-29C9-61B0CEF18A5A}"/>
              </a:ext>
            </a:extLst>
          </p:cNvPr>
          <p:cNvSpPr/>
          <p:nvPr/>
        </p:nvSpPr>
        <p:spPr>
          <a:xfrm>
            <a:off x="2257969" y="3905230"/>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ình Bầu dục 17">
            <a:extLst>
              <a:ext uri="{FF2B5EF4-FFF2-40B4-BE49-F238E27FC236}">
                <a16:creationId xmlns:a16="http://schemas.microsoft.com/office/drawing/2014/main" id="{C3923E16-4038-96D3-5284-EF311290CC09}"/>
              </a:ext>
            </a:extLst>
          </p:cNvPr>
          <p:cNvSpPr/>
          <p:nvPr/>
        </p:nvSpPr>
        <p:spPr>
          <a:xfrm>
            <a:off x="2702977" y="422267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392212C2-6A13-163D-8808-56BF29E15052}"/>
              </a:ext>
            </a:extLst>
          </p:cNvPr>
          <p:cNvSpPr/>
          <p:nvPr/>
        </p:nvSpPr>
        <p:spPr>
          <a:xfrm>
            <a:off x="3255464" y="417695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A790B46B-69DB-CB31-3508-6F2A1B60F103}"/>
              </a:ext>
            </a:extLst>
          </p:cNvPr>
          <p:cNvSpPr/>
          <p:nvPr/>
        </p:nvSpPr>
        <p:spPr>
          <a:xfrm>
            <a:off x="3016995" y="2624594"/>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513AC90-EA8F-77D1-3B3D-0600947B6146}"/>
              </a:ext>
            </a:extLst>
          </p:cNvPr>
          <p:cNvSpPr/>
          <p:nvPr/>
        </p:nvSpPr>
        <p:spPr>
          <a:xfrm>
            <a:off x="3346904" y="273571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22EFA54D-1392-DBE2-04BF-89DB86AA8FB7}"/>
              </a:ext>
            </a:extLst>
          </p:cNvPr>
          <p:cNvSpPr/>
          <p:nvPr/>
        </p:nvSpPr>
        <p:spPr>
          <a:xfrm>
            <a:off x="3692077" y="313003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Hộp Văn bản 34">
            <a:extLst>
              <a:ext uri="{FF2B5EF4-FFF2-40B4-BE49-F238E27FC236}">
                <a16:creationId xmlns:a16="http://schemas.microsoft.com/office/drawing/2014/main" id="{3A67D430-3628-864A-87AC-64B8EE043B76}"/>
              </a:ext>
            </a:extLst>
          </p:cNvPr>
          <p:cNvSpPr txBox="1"/>
          <p:nvPr/>
        </p:nvSpPr>
        <p:spPr>
          <a:xfrm>
            <a:off x="2379908" y="1290773"/>
            <a:ext cx="1332416"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36" name="Hộp Văn bản 35">
            <a:extLst>
              <a:ext uri="{FF2B5EF4-FFF2-40B4-BE49-F238E27FC236}">
                <a16:creationId xmlns:a16="http://schemas.microsoft.com/office/drawing/2014/main" id="{4FF80D91-C176-39A0-123D-8E4909041573}"/>
              </a:ext>
            </a:extLst>
          </p:cNvPr>
          <p:cNvSpPr txBox="1"/>
          <p:nvPr/>
        </p:nvSpPr>
        <p:spPr>
          <a:xfrm>
            <a:off x="8110533" y="1290773"/>
            <a:ext cx="1691489"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mc:AlternateContent xmlns:mc="http://schemas.openxmlformats.org/markup-compatibility/2006" xmlns:a14="http://schemas.microsoft.com/office/drawing/2010/main">
        <mc:Choice Requires="a14">
          <p:sp>
            <p:nvSpPr>
              <p:cNvPr id="43" name="Hộp Văn bản 42">
                <a:extLst>
                  <a:ext uri="{FF2B5EF4-FFF2-40B4-BE49-F238E27FC236}">
                    <a16:creationId xmlns:a16="http://schemas.microsoft.com/office/drawing/2014/main" id="{4BDEE6AA-E8CE-6028-B30B-8E6F4247665E}"/>
                  </a:ext>
                </a:extLst>
              </p:cNvPr>
              <p:cNvSpPr txBox="1"/>
              <p:nvPr/>
            </p:nvSpPr>
            <p:spPr>
              <a:xfrm>
                <a:off x="1492154" y="5379910"/>
                <a:ext cx="3049681"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𝑥</m:t>
                            </m:r>
                          </m:e>
                          <m:sub>
                            <m:r>
                              <a:rPr lang="en-US" sz="2000" b="0" i="1" smtClean="0">
                                <a:solidFill>
                                  <a:schemeClr val="accent6">
                                    <a:lumMod val="75000"/>
                                  </a:schemeClr>
                                </a:solidFill>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smtClean="0">
                                <a:solidFill>
                                  <a:schemeClr val="accent6">
                                    <a:lumMod val="75000"/>
                                  </a:schemeClr>
                                </a:solidFill>
                                <a:latin typeface="Cambria Math" panose="02040503050406030204" pitchFamily="18" charset="0"/>
                              </a:rPr>
                            </m:ctrlPr>
                          </m:sSubPr>
                          <m:e>
                            <m:r>
                              <a:rPr lang="en-US" sz="2000" b="0" i="1" smtClean="0">
                                <a:solidFill>
                                  <a:schemeClr val="accent6">
                                    <a:lumMod val="75000"/>
                                  </a:schemeClr>
                                </a:solidFill>
                                <a:latin typeface="Cambria Math" panose="02040503050406030204" pitchFamily="18" charset="0"/>
                              </a:rPr>
                              <m:t>𝑦</m:t>
                            </m:r>
                          </m:e>
                          <m:sub>
                            <m:r>
                              <a:rPr lang="en-US" sz="2000" i="1">
                                <a:solidFill>
                                  <a:schemeClr val="accent6">
                                    <a:lumMod val="75000"/>
                                  </a:schemeClr>
                                </a:solidFill>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𝑏</m:t>
                        </m:r>
                        <m:r>
                          <a:rPr lang="en-US" sz="2000" i="1">
                            <a:latin typeface="Cambria Math" panose="02040503050406030204" pitchFamily="18" charset="0"/>
                          </a:rPr>
                          <m:t>)</m:t>
                        </m:r>
                      </m:e>
                      <m:sup>
                        <m:r>
                          <a:rPr lang="en-US" sz="2000" i="1">
                            <a:latin typeface="Cambria Math" panose="02040503050406030204" pitchFamily="18" charset="0"/>
                          </a:rPr>
                          <m:t>2</m:t>
                        </m:r>
                      </m:sup>
                    </m:sSup>
                  </m:oMath>
                </a14:m>
                <a:r>
                  <a:rPr lang="en-US" sz="2000" dirty="0"/>
                  <a:t> =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oMath>
                </a14:m>
                <a:endParaRPr lang="en-US" sz="2000" dirty="0"/>
              </a:p>
            </p:txBody>
          </p:sp>
        </mc:Choice>
        <mc:Fallback xmlns="">
          <p:sp>
            <p:nvSpPr>
              <p:cNvPr id="43" name="Hộp Văn bản 42">
                <a:extLst>
                  <a:ext uri="{FF2B5EF4-FFF2-40B4-BE49-F238E27FC236}">
                    <a16:creationId xmlns:a16="http://schemas.microsoft.com/office/drawing/2014/main" id="{4BDEE6AA-E8CE-6028-B30B-8E6F4247665E}"/>
                  </a:ext>
                </a:extLst>
              </p:cNvPr>
              <p:cNvSpPr txBox="1">
                <a:spLocks noRot="1" noChangeAspect="1" noMove="1" noResize="1" noEditPoints="1" noAdjustHandles="1" noChangeArrowheads="1" noChangeShapeType="1" noTextEdit="1"/>
              </p:cNvSpPr>
              <p:nvPr/>
            </p:nvSpPr>
            <p:spPr>
              <a:xfrm>
                <a:off x="1492154" y="5379910"/>
                <a:ext cx="3049681" cy="400110"/>
              </a:xfrm>
              <a:prstGeom prst="rect">
                <a:avLst/>
              </a:prstGeom>
              <a:blipFill>
                <a:blip r:embed="rId4"/>
                <a:stretch>
                  <a:fillRect l="-1000" t="-9231" b="-27692"/>
                </a:stretch>
              </a:blipFill>
            </p:spPr>
            <p:txBody>
              <a:bodyPr/>
              <a:lstStyle/>
              <a:p>
                <a:r>
                  <a:rPr lang="en-US">
                    <a:noFill/>
                  </a:rPr>
                  <a:t> </a:t>
                </a:r>
              </a:p>
            </p:txBody>
          </p:sp>
        </mc:Fallback>
      </mc:AlternateContent>
      <p:sp>
        <p:nvSpPr>
          <p:cNvPr id="44" name="Hộp Văn bản 43">
            <a:extLst>
              <a:ext uri="{FF2B5EF4-FFF2-40B4-BE49-F238E27FC236}">
                <a16:creationId xmlns:a16="http://schemas.microsoft.com/office/drawing/2014/main" id="{5FD18B25-B0ED-20FC-2180-C11F9E504E97}"/>
              </a:ext>
            </a:extLst>
          </p:cNvPr>
          <p:cNvSpPr txBox="1"/>
          <p:nvPr/>
        </p:nvSpPr>
        <p:spPr>
          <a:xfrm>
            <a:off x="4982557" y="516636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x</a:t>
            </a:r>
          </a:p>
        </p:txBody>
      </p:sp>
      <p:sp>
        <p:nvSpPr>
          <p:cNvPr id="45" name="Hộp Văn bản 44">
            <a:extLst>
              <a:ext uri="{FF2B5EF4-FFF2-40B4-BE49-F238E27FC236}">
                <a16:creationId xmlns:a16="http://schemas.microsoft.com/office/drawing/2014/main" id="{8C00F8B6-1A41-8194-895E-72EED4A86B0E}"/>
              </a:ext>
            </a:extLst>
          </p:cNvPr>
          <p:cNvSpPr txBox="1"/>
          <p:nvPr/>
        </p:nvSpPr>
        <p:spPr>
          <a:xfrm>
            <a:off x="696758" y="1878715"/>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y</a:t>
            </a:r>
          </a:p>
        </p:txBody>
      </p:sp>
      <p:sp>
        <p:nvSpPr>
          <p:cNvPr id="51" name="Hình Bầu dục 50">
            <a:extLst>
              <a:ext uri="{FF2B5EF4-FFF2-40B4-BE49-F238E27FC236}">
                <a16:creationId xmlns:a16="http://schemas.microsoft.com/office/drawing/2014/main" id="{F7044A43-2F63-46ED-9BDA-27A65CD7C116}"/>
              </a:ext>
            </a:extLst>
          </p:cNvPr>
          <p:cNvSpPr/>
          <p:nvPr/>
        </p:nvSpPr>
        <p:spPr>
          <a:xfrm>
            <a:off x="3700671" y="313003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Hình Bầu dục 55">
            <a:extLst>
              <a:ext uri="{FF2B5EF4-FFF2-40B4-BE49-F238E27FC236}">
                <a16:creationId xmlns:a16="http://schemas.microsoft.com/office/drawing/2014/main" id="{1AC2C1C0-43E4-E995-6C42-D87F29A1EE4C}"/>
              </a:ext>
            </a:extLst>
          </p:cNvPr>
          <p:cNvSpPr/>
          <p:nvPr/>
        </p:nvSpPr>
        <p:spPr>
          <a:xfrm>
            <a:off x="3346903" y="2735713"/>
            <a:ext cx="182880" cy="182880"/>
          </a:xfrm>
          <a:prstGeom prst="ellipse">
            <a:avLst/>
          </a:prstGeom>
          <a:solidFill>
            <a:srgbClr val="4F81BD"/>
          </a:solidFill>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A10A5D88-B558-BE29-1BA9-F67912981502}"/>
              </a:ext>
            </a:extLst>
          </p:cNvPr>
          <p:cNvSpPr/>
          <p:nvPr/>
        </p:nvSpPr>
        <p:spPr>
          <a:xfrm>
            <a:off x="3016995" y="2624594"/>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8" name="Hình Bầu dục 57">
            <a:extLst>
              <a:ext uri="{FF2B5EF4-FFF2-40B4-BE49-F238E27FC236}">
                <a16:creationId xmlns:a16="http://schemas.microsoft.com/office/drawing/2014/main" id="{5FE6CFD7-86A5-B425-98C5-094B8C013F01}"/>
              </a:ext>
            </a:extLst>
          </p:cNvPr>
          <p:cNvSpPr/>
          <p:nvPr/>
        </p:nvSpPr>
        <p:spPr>
          <a:xfrm>
            <a:off x="2212272" y="297464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9" name="Hình Bầu dục 58">
            <a:extLst>
              <a:ext uri="{FF2B5EF4-FFF2-40B4-BE49-F238E27FC236}">
                <a16:creationId xmlns:a16="http://schemas.microsoft.com/office/drawing/2014/main" id="{A39F5466-B7B6-E64C-D43B-E3774B7A36D4}"/>
              </a:ext>
            </a:extLst>
          </p:cNvPr>
          <p:cNvSpPr/>
          <p:nvPr/>
        </p:nvSpPr>
        <p:spPr>
          <a:xfrm>
            <a:off x="2134599" y="3356602"/>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0" name="Hình Bầu dục 59">
            <a:extLst>
              <a:ext uri="{FF2B5EF4-FFF2-40B4-BE49-F238E27FC236}">
                <a16:creationId xmlns:a16="http://schemas.microsoft.com/office/drawing/2014/main" id="{C0B6F480-0173-1266-72F0-07EBA2015A92}"/>
              </a:ext>
            </a:extLst>
          </p:cNvPr>
          <p:cNvSpPr/>
          <p:nvPr/>
        </p:nvSpPr>
        <p:spPr>
          <a:xfrm>
            <a:off x="2248043" y="389774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Hình Bầu dục 60">
            <a:extLst>
              <a:ext uri="{FF2B5EF4-FFF2-40B4-BE49-F238E27FC236}">
                <a16:creationId xmlns:a16="http://schemas.microsoft.com/office/drawing/2014/main" id="{E3F3455E-A128-72E3-F401-BE321F56B7A9}"/>
              </a:ext>
            </a:extLst>
          </p:cNvPr>
          <p:cNvSpPr/>
          <p:nvPr/>
        </p:nvSpPr>
        <p:spPr>
          <a:xfrm>
            <a:off x="2689403" y="4210601"/>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 name="Hình Bầu dục 61">
            <a:extLst>
              <a:ext uri="{FF2B5EF4-FFF2-40B4-BE49-F238E27FC236}">
                <a16:creationId xmlns:a16="http://schemas.microsoft.com/office/drawing/2014/main" id="{0145FF1C-A36D-1895-3D3F-8BCEFCB4AD51}"/>
              </a:ext>
            </a:extLst>
          </p:cNvPr>
          <p:cNvSpPr/>
          <p:nvPr/>
        </p:nvSpPr>
        <p:spPr>
          <a:xfrm>
            <a:off x="3255464" y="4176959"/>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3" name="Hình Bầu dục 72">
            <a:extLst>
              <a:ext uri="{FF2B5EF4-FFF2-40B4-BE49-F238E27FC236}">
                <a16:creationId xmlns:a16="http://schemas.microsoft.com/office/drawing/2014/main" id="{5060D8F8-160F-3F00-4B6A-59D62AC80489}"/>
              </a:ext>
            </a:extLst>
          </p:cNvPr>
          <p:cNvSpPr/>
          <p:nvPr/>
        </p:nvSpPr>
        <p:spPr>
          <a:xfrm>
            <a:off x="2939385" y="3448042"/>
            <a:ext cx="182880" cy="182880"/>
          </a:xfrm>
          <a:prstGeom prst="ellipse">
            <a:avLst/>
          </a:prstGeom>
          <a:solidFill>
            <a:schemeClr val="accent6">
              <a:lumMod val="60000"/>
              <a:lumOff val="40000"/>
            </a:schemeClr>
          </a:solidFill>
          <a:ln>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6" name="Hộp Văn bản 75">
                <a:extLst>
                  <a:ext uri="{FF2B5EF4-FFF2-40B4-BE49-F238E27FC236}">
                    <a16:creationId xmlns:a16="http://schemas.microsoft.com/office/drawing/2014/main" id="{4B509D6B-C325-E60B-9CBD-679A3CECBC43}"/>
                  </a:ext>
                </a:extLst>
              </p:cNvPr>
              <p:cNvSpPr txBox="1"/>
              <p:nvPr/>
            </p:nvSpPr>
            <p:spPr>
              <a:xfrm>
                <a:off x="3647392" y="2426638"/>
                <a:ext cx="866519" cy="369332"/>
              </a:xfrm>
              <a:prstGeom prst="rect">
                <a:avLst/>
              </a:prstGeom>
              <a:noFill/>
            </p:spPr>
            <p:txBody>
              <a:bodyPr wrap="none" rtlCol="0">
                <a:spAutoFit/>
              </a:bodyPr>
              <a:lstStyle/>
              <a:p>
                <a14:m>
                  <m:oMath xmlns:m="http://schemas.openxmlformats.org/officeDocument/2006/math">
                    <m:r>
                      <a:rPr lang="en-US" sz="1800" b="0" i="0" smtClean="0">
                        <a:latin typeface="Cambria Math" panose="02040503050406030204" pitchFamily="18" charset="0"/>
                        <a:cs typeface="Times New Roman" panose="02020603050405020304" pitchFamily="18" charset="0"/>
                      </a:rPr>
                      <m:t>(</m:t>
                    </m:r>
                    <m:sSub>
                      <m:sSubPr>
                        <m:ctrlPr>
                          <a:rPr lang="en-US" sz="1800" b="0" i="1">
                            <a:latin typeface="Cambria Math" panose="02040503050406030204" pitchFamily="18" charset="0"/>
                            <a:cs typeface="Times New Roman" panose="02020603050405020304" pitchFamily="18" charset="0"/>
                          </a:rPr>
                        </m:ctrlPr>
                      </m:sSubPr>
                      <m:e>
                        <m:r>
                          <a:rPr lang="en-US" sz="1800" b="0" i="1">
                            <a:latin typeface="Cambria Math" panose="02040503050406030204" pitchFamily="18" charset="0"/>
                            <a:cs typeface="Times New Roman" panose="02020603050405020304" pitchFamily="18" charset="0"/>
                          </a:rPr>
                          <m:t>𝑥</m:t>
                        </m:r>
                      </m:e>
                      <m:sub>
                        <m:r>
                          <a:rPr lang="en-US" sz="1800" b="0" i="1">
                            <a:latin typeface="Cambria Math" panose="02040503050406030204" pitchFamily="18" charset="0"/>
                            <a:cs typeface="Times New Roman" panose="02020603050405020304" pitchFamily="18" charset="0"/>
                          </a:rPr>
                          <m:t>𝑖</m:t>
                        </m:r>
                      </m:sub>
                    </m:sSub>
                  </m:oMath>
                </a14:m>
                <a:r>
                  <a:rPr lang="en-US" sz="18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𝑦</m:t>
                        </m:r>
                      </m:e>
                      <m:sub>
                        <m:r>
                          <a:rPr lang="en-US" sz="1800" b="0" i="1" smtClean="0">
                            <a:latin typeface="Cambria Math" panose="02040503050406030204" pitchFamily="18" charset="0"/>
                            <a:cs typeface="Times New Roman" panose="02020603050405020304" pitchFamily="18" charset="0"/>
                          </a:rPr>
                          <m:t>𝑖</m:t>
                        </m:r>
                      </m:sub>
                    </m:sSub>
                  </m:oMath>
                </a14:m>
                <a:r>
                  <a:rPr lang="en-US" sz="1800" b="0" i="1" dirty="0">
                    <a:latin typeface="Times New Roman" panose="02020603050405020304" pitchFamily="18" charset="0"/>
                    <a:cs typeface="Times New Roman" panose="02020603050405020304" pitchFamily="18" charset="0"/>
                  </a:rPr>
                  <a:t>)</a:t>
                </a:r>
                <a:endParaRPr lang="en-US" i="1" dirty="0">
                  <a:latin typeface="Times New Roman" panose="02020603050405020304" pitchFamily="18" charset="0"/>
                  <a:cs typeface="Times New Roman" panose="02020603050405020304" pitchFamily="18" charset="0"/>
                </a:endParaRPr>
              </a:p>
            </p:txBody>
          </p:sp>
        </mc:Choice>
        <mc:Fallback>
          <p:sp>
            <p:nvSpPr>
              <p:cNvPr id="76" name="Hộp Văn bản 75">
                <a:extLst>
                  <a:ext uri="{FF2B5EF4-FFF2-40B4-BE49-F238E27FC236}">
                    <a16:creationId xmlns:a16="http://schemas.microsoft.com/office/drawing/2014/main" id="{4B509D6B-C325-E60B-9CBD-679A3CECBC43}"/>
                  </a:ext>
                </a:extLst>
              </p:cNvPr>
              <p:cNvSpPr txBox="1">
                <a:spLocks noRot="1" noChangeAspect="1" noMove="1" noResize="1" noEditPoints="1" noAdjustHandles="1" noChangeArrowheads="1" noChangeShapeType="1" noTextEdit="1"/>
              </p:cNvSpPr>
              <p:nvPr/>
            </p:nvSpPr>
            <p:spPr>
              <a:xfrm>
                <a:off x="3647392" y="2426638"/>
                <a:ext cx="866519" cy="369332"/>
              </a:xfrm>
              <a:prstGeom prst="rect">
                <a:avLst/>
              </a:prstGeom>
              <a:blipFill>
                <a:blip r:embed="rId5"/>
                <a:stretch>
                  <a:fillRect l="-2113" t="-8197" r="-4930" b="-24590"/>
                </a:stretch>
              </a:blipFill>
            </p:spPr>
            <p:txBody>
              <a:bodyPr/>
              <a:lstStyle/>
              <a:p>
                <a:r>
                  <a:rPr lang="en-US">
                    <a:noFill/>
                  </a:rPr>
                  <a:t> </a:t>
                </a:r>
              </a:p>
            </p:txBody>
          </p:sp>
        </mc:Fallback>
      </mc:AlternateContent>
      <p:sp>
        <p:nvSpPr>
          <p:cNvPr id="3" name="Hình Bầu dục 2">
            <a:extLst>
              <a:ext uri="{FF2B5EF4-FFF2-40B4-BE49-F238E27FC236}">
                <a16:creationId xmlns:a16="http://schemas.microsoft.com/office/drawing/2014/main" id="{7474E496-D864-2B5D-B5CC-FDDC34C0E7B6}"/>
              </a:ext>
            </a:extLst>
          </p:cNvPr>
          <p:cNvSpPr/>
          <p:nvPr/>
        </p:nvSpPr>
        <p:spPr>
          <a:xfrm>
            <a:off x="8220110" y="2735713"/>
            <a:ext cx="1581912" cy="1578406"/>
          </a:xfrm>
          <a:prstGeom prst="ellipse">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4" name="Hình Bầu dục 3">
            <a:extLst>
              <a:ext uri="{FF2B5EF4-FFF2-40B4-BE49-F238E27FC236}">
                <a16:creationId xmlns:a16="http://schemas.microsoft.com/office/drawing/2014/main" id="{14278C5E-870F-8EBE-CEA1-98A8D2044A69}"/>
              </a:ext>
            </a:extLst>
          </p:cNvPr>
          <p:cNvSpPr/>
          <p:nvPr/>
        </p:nvSpPr>
        <p:spPr>
          <a:xfrm>
            <a:off x="9619142" y="3752899"/>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Hình Bầu dục 26">
            <a:extLst>
              <a:ext uri="{FF2B5EF4-FFF2-40B4-BE49-F238E27FC236}">
                <a16:creationId xmlns:a16="http://schemas.microsoft.com/office/drawing/2014/main" id="{0DD7D724-D8C8-DBE2-3719-B1915166CA05}"/>
              </a:ext>
            </a:extLst>
          </p:cNvPr>
          <p:cNvSpPr/>
          <p:nvPr/>
        </p:nvSpPr>
        <p:spPr>
          <a:xfrm>
            <a:off x="9340975" y="2735713"/>
            <a:ext cx="182880" cy="182880"/>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FDB52D20-CE6A-51A4-DED4-3F93CF50320D}"/>
              </a:ext>
            </a:extLst>
          </p:cNvPr>
          <p:cNvSpPr/>
          <p:nvPr/>
        </p:nvSpPr>
        <p:spPr>
          <a:xfrm>
            <a:off x="9669550" y="3144256"/>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Hình Bầu dục 29">
            <a:extLst>
              <a:ext uri="{FF2B5EF4-FFF2-40B4-BE49-F238E27FC236}">
                <a16:creationId xmlns:a16="http://schemas.microsoft.com/office/drawing/2014/main" id="{55484322-A340-E109-014B-0AA5FBF13BF2}"/>
              </a:ext>
            </a:extLst>
          </p:cNvPr>
          <p:cNvSpPr/>
          <p:nvPr/>
        </p:nvSpPr>
        <p:spPr>
          <a:xfrm>
            <a:off x="9340974" y="2735713"/>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Hình Bầu dục 30">
            <a:extLst>
              <a:ext uri="{FF2B5EF4-FFF2-40B4-BE49-F238E27FC236}">
                <a16:creationId xmlns:a16="http://schemas.microsoft.com/office/drawing/2014/main" id="{DED3EDEB-C7CE-A5C3-81C6-15F02CEE551E}"/>
              </a:ext>
            </a:extLst>
          </p:cNvPr>
          <p:cNvSpPr/>
          <p:nvPr/>
        </p:nvSpPr>
        <p:spPr>
          <a:xfrm>
            <a:off x="9016233" y="2648165"/>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Hình Bầu dục 31">
            <a:extLst>
              <a:ext uri="{FF2B5EF4-FFF2-40B4-BE49-F238E27FC236}">
                <a16:creationId xmlns:a16="http://schemas.microsoft.com/office/drawing/2014/main" id="{2903BBE7-B2A6-49F9-4768-2356D43FCC20}"/>
              </a:ext>
            </a:extLst>
          </p:cNvPr>
          <p:cNvSpPr/>
          <p:nvPr/>
        </p:nvSpPr>
        <p:spPr>
          <a:xfrm>
            <a:off x="8244380" y="2976293"/>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Hình Bầu dục 36">
            <a:extLst>
              <a:ext uri="{FF2B5EF4-FFF2-40B4-BE49-F238E27FC236}">
                <a16:creationId xmlns:a16="http://schemas.microsoft.com/office/drawing/2014/main" id="{762C11AC-F6F5-81D5-868C-D11616CDB8AE}"/>
              </a:ext>
            </a:extLst>
          </p:cNvPr>
          <p:cNvSpPr/>
          <p:nvPr/>
        </p:nvSpPr>
        <p:spPr>
          <a:xfrm>
            <a:off x="8132340" y="3356112"/>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Hình Bầu dục 38">
            <a:extLst>
              <a:ext uri="{FF2B5EF4-FFF2-40B4-BE49-F238E27FC236}">
                <a16:creationId xmlns:a16="http://schemas.microsoft.com/office/drawing/2014/main" id="{E8B280C0-3F39-4B21-4462-CFD5C480591E}"/>
              </a:ext>
            </a:extLst>
          </p:cNvPr>
          <p:cNvSpPr/>
          <p:nvPr/>
        </p:nvSpPr>
        <p:spPr>
          <a:xfrm>
            <a:off x="8245608" y="3900168"/>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Hình Bầu dục 39">
            <a:extLst>
              <a:ext uri="{FF2B5EF4-FFF2-40B4-BE49-F238E27FC236}">
                <a16:creationId xmlns:a16="http://schemas.microsoft.com/office/drawing/2014/main" id="{8742703C-53DF-7709-5BCD-FA5F3BFF6FFA}"/>
              </a:ext>
            </a:extLst>
          </p:cNvPr>
          <p:cNvSpPr/>
          <p:nvPr/>
        </p:nvSpPr>
        <p:spPr>
          <a:xfrm>
            <a:off x="8680228" y="4210601"/>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Hình Bầu dục 40">
            <a:extLst>
              <a:ext uri="{FF2B5EF4-FFF2-40B4-BE49-F238E27FC236}">
                <a16:creationId xmlns:a16="http://schemas.microsoft.com/office/drawing/2014/main" id="{7B9C401F-B327-AE8D-41AB-DD20DE975F70}"/>
              </a:ext>
            </a:extLst>
          </p:cNvPr>
          <p:cNvSpPr/>
          <p:nvPr/>
        </p:nvSpPr>
        <p:spPr>
          <a:xfrm>
            <a:off x="9247536" y="4166438"/>
            <a:ext cx="182880" cy="18288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Hộp Văn bản 45">
                <a:extLst>
                  <a:ext uri="{FF2B5EF4-FFF2-40B4-BE49-F238E27FC236}">
                    <a16:creationId xmlns:a16="http://schemas.microsoft.com/office/drawing/2014/main" id="{FB1EF2BC-A026-6179-9E1D-B76B1F7BD30C}"/>
                  </a:ext>
                </a:extLst>
              </p:cNvPr>
              <p:cNvSpPr txBox="1"/>
              <p:nvPr/>
            </p:nvSpPr>
            <p:spPr>
              <a:xfrm>
                <a:off x="9437359" y="2126105"/>
                <a:ext cx="356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𝑟</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46" name="Hộp Văn bản 45">
                <a:extLst>
                  <a:ext uri="{FF2B5EF4-FFF2-40B4-BE49-F238E27FC236}">
                    <a16:creationId xmlns:a16="http://schemas.microsoft.com/office/drawing/2014/main" id="{FB1EF2BC-A026-6179-9E1D-B76B1F7BD30C}"/>
                  </a:ext>
                </a:extLst>
              </p:cNvPr>
              <p:cNvSpPr txBox="1">
                <a:spLocks noRot="1" noChangeAspect="1" noMove="1" noResize="1" noEditPoints="1" noAdjustHandles="1" noChangeArrowheads="1" noChangeShapeType="1" noTextEdit="1"/>
              </p:cNvSpPr>
              <p:nvPr/>
            </p:nvSpPr>
            <p:spPr>
              <a:xfrm>
                <a:off x="9437359" y="2126105"/>
                <a:ext cx="356443" cy="369332"/>
              </a:xfrm>
              <a:prstGeom prst="rect">
                <a:avLst/>
              </a:prstGeom>
              <a:blipFill>
                <a:blip r:embed="rId6"/>
                <a:stretch>
                  <a:fillRect/>
                </a:stretch>
              </a:blipFill>
            </p:spPr>
            <p:txBody>
              <a:bodyPr/>
              <a:lstStyle/>
              <a:p>
                <a:r>
                  <a:rPr lang="en-US">
                    <a:noFill/>
                  </a:rPr>
                  <a:t> </a:t>
                </a:r>
              </a:p>
            </p:txBody>
          </p:sp>
        </mc:Fallback>
      </mc:AlternateContent>
      <p:cxnSp>
        <p:nvCxnSpPr>
          <p:cNvPr id="52" name="Đường kết nối Mũi tên Thẳng 51">
            <a:extLst>
              <a:ext uri="{FF2B5EF4-FFF2-40B4-BE49-F238E27FC236}">
                <a16:creationId xmlns:a16="http://schemas.microsoft.com/office/drawing/2014/main" id="{2571C3AE-15EC-086C-80B5-E1DA41AD0594}"/>
              </a:ext>
            </a:extLst>
          </p:cNvPr>
          <p:cNvCxnSpPr>
            <a:cxnSpLocks/>
          </p:cNvCxnSpPr>
          <p:nvPr/>
        </p:nvCxnSpPr>
        <p:spPr>
          <a:xfrm flipH="1">
            <a:off x="3244779" y="2767295"/>
            <a:ext cx="227108" cy="381959"/>
          </a:xfrm>
          <a:prstGeom prst="straightConnector1">
            <a:avLst/>
          </a:prstGeom>
          <a:ln>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6" name="Đường kết nối Mũi tên Thẳng 65">
            <a:extLst>
              <a:ext uri="{FF2B5EF4-FFF2-40B4-BE49-F238E27FC236}">
                <a16:creationId xmlns:a16="http://schemas.microsoft.com/office/drawing/2014/main" id="{1511BE6C-15F8-6EA1-2A6E-8D914030EE4E}"/>
              </a:ext>
            </a:extLst>
          </p:cNvPr>
          <p:cNvCxnSpPr>
            <a:cxnSpLocks/>
          </p:cNvCxnSpPr>
          <p:nvPr/>
        </p:nvCxnSpPr>
        <p:spPr>
          <a:xfrm flipH="1">
            <a:off x="3093003" y="2726076"/>
            <a:ext cx="15432" cy="366677"/>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Đường kết nối Mũi tên Thẳng 79">
            <a:extLst>
              <a:ext uri="{FF2B5EF4-FFF2-40B4-BE49-F238E27FC236}">
                <a16:creationId xmlns:a16="http://schemas.microsoft.com/office/drawing/2014/main" id="{A2C08718-E865-ED19-F3DE-7DD62B653CBD}"/>
              </a:ext>
            </a:extLst>
          </p:cNvPr>
          <p:cNvCxnSpPr>
            <a:cxnSpLocks/>
          </p:cNvCxnSpPr>
          <p:nvPr/>
        </p:nvCxnSpPr>
        <p:spPr>
          <a:xfrm>
            <a:off x="2249920" y="3042493"/>
            <a:ext cx="411551" cy="260008"/>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Đường kết nối Mũi tên Thẳng 83">
            <a:extLst>
              <a:ext uri="{FF2B5EF4-FFF2-40B4-BE49-F238E27FC236}">
                <a16:creationId xmlns:a16="http://schemas.microsoft.com/office/drawing/2014/main" id="{C5BD97B4-4CC8-14A8-BB8E-FB93BBD359A8}"/>
              </a:ext>
            </a:extLst>
          </p:cNvPr>
          <p:cNvCxnSpPr>
            <a:cxnSpLocks/>
          </p:cNvCxnSpPr>
          <p:nvPr/>
        </p:nvCxnSpPr>
        <p:spPr>
          <a:xfrm>
            <a:off x="2159033" y="3447552"/>
            <a:ext cx="470747" cy="41907"/>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Đường kết nối Mũi tên Thẳng 87">
            <a:extLst>
              <a:ext uri="{FF2B5EF4-FFF2-40B4-BE49-F238E27FC236}">
                <a16:creationId xmlns:a16="http://schemas.microsoft.com/office/drawing/2014/main" id="{B3A9BA62-4A7B-E2F1-5987-41F0369D0100}"/>
              </a:ext>
            </a:extLst>
          </p:cNvPr>
          <p:cNvCxnSpPr>
            <a:cxnSpLocks/>
          </p:cNvCxnSpPr>
          <p:nvPr/>
        </p:nvCxnSpPr>
        <p:spPr>
          <a:xfrm flipV="1">
            <a:off x="2289898" y="3807453"/>
            <a:ext cx="363429" cy="226753"/>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Đường kết nối Mũi tên Thẳng 91">
            <a:extLst>
              <a:ext uri="{FF2B5EF4-FFF2-40B4-BE49-F238E27FC236}">
                <a16:creationId xmlns:a16="http://schemas.microsoft.com/office/drawing/2014/main" id="{8004C877-8E55-8F8A-2F1B-0D014F053914}"/>
              </a:ext>
            </a:extLst>
          </p:cNvPr>
          <p:cNvCxnSpPr>
            <a:cxnSpLocks/>
          </p:cNvCxnSpPr>
          <p:nvPr/>
        </p:nvCxnSpPr>
        <p:spPr>
          <a:xfrm flipV="1">
            <a:off x="2772720" y="3995081"/>
            <a:ext cx="124250" cy="351457"/>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Đường kết nối Mũi tên Thẳng 95">
            <a:extLst>
              <a:ext uri="{FF2B5EF4-FFF2-40B4-BE49-F238E27FC236}">
                <a16:creationId xmlns:a16="http://schemas.microsoft.com/office/drawing/2014/main" id="{1E4B1048-40CF-AB71-62D8-A3CCD3ECAA75}"/>
              </a:ext>
            </a:extLst>
          </p:cNvPr>
          <p:cNvCxnSpPr>
            <a:cxnSpLocks/>
          </p:cNvCxnSpPr>
          <p:nvPr/>
        </p:nvCxnSpPr>
        <p:spPr>
          <a:xfrm flipH="1" flipV="1">
            <a:off x="3211304" y="3946464"/>
            <a:ext cx="147029" cy="363372"/>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Đường kết nối Mũi tên Thẳng 99">
            <a:extLst>
              <a:ext uri="{FF2B5EF4-FFF2-40B4-BE49-F238E27FC236}">
                <a16:creationId xmlns:a16="http://schemas.microsoft.com/office/drawing/2014/main" id="{983C2D6F-5E55-5CF9-5B39-00048A022EAF}"/>
              </a:ext>
            </a:extLst>
          </p:cNvPr>
          <p:cNvCxnSpPr>
            <a:cxnSpLocks/>
          </p:cNvCxnSpPr>
          <p:nvPr/>
        </p:nvCxnSpPr>
        <p:spPr>
          <a:xfrm flipH="1" flipV="1">
            <a:off x="3419835" y="3702543"/>
            <a:ext cx="319623" cy="165679"/>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Đường kết nối Mũi tên Thẳng 102">
            <a:extLst>
              <a:ext uri="{FF2B5EF4-FFF2-40B4-BE49-F238E27FC236}">
                <a16:creationId xmlns:a16="http://schemas.microsoft.com/office/drawing/2014/main" id="{1228EBA3-47DF-3676-6C5E-91B5691A07ED}"/>
              </a:ext>
            </a:extLst>
          </p:cNvPr>
          <p:cNvCxnSpPr>
            <a:cxnSpLocks/>
          </p:cNvCxnSpPr>
          <p:nvPr/>
        </p:nvCxnSpPr>
        <p:spPr>
          <a:xfrm flipH="1">
            <a:off x="3419835" y="3242148"/>
            <a:ext cx="383794" cy="155913"/>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7" name="Hình Bầu dục 106">
            <a:extLst>
              <a:ext uri="{FF2B5EF4-FFF2-40B4-BE49-F238E27FC236}">
                <a16:creationId xmlns:a16="http://schemas.microsoft.com/office/drawing/2014/main" id="{D7E66485-A5CD-821D-BFBE-044656F798BB}"/>
              </a:ext>
            </a:extLst>
          </p:cNvPr>
          <p:cNvSpPr/>
          <p:nvPr/>
        </p:nvSpPr>
        <p:spPr>
          <a:xfrm>
            <a:off x="8634410" y="2055663"/>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08" name="Đường kết nối Mũi tên Thẳng 107">
            <a:extLst>
              <a:ext uri="{FF2B5EF4-FFF2-40B4-BE49-F238E27FC236}">
                <a16:creationId xmlns:a16="http://schemas.microsoft.com/office/drawing/2014/main" id="{079CA1CD-88AD-9F78-7CDD-C73353CE721B}"/>
              </a:ext>
            </a:extLst>
          </p:cNvPr>
          <p:cNvCxnSpPr>
            <a:cxnSpLocks/>
          </p:cNvCxnSpPr>
          <p:nvPr/>
        </p:nvCxnSpPr>
        <p:spPr>
          <a:xfrm flipH="1">
            <a:off x="9211747" y="2808078"/>
            <a:ext cx="227108" cy="381959"/>
          </a:xfrm>
          <a:prstGeom prst="straightConnector1">
            <a:avLst/>
          </a:prstGeom>
          <a:ln>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Đường nối Thẳng 109">
            <a:extLst>
              <a:ext uri="{FF2B5EF4-FFF2-40B4-BE49-F238E27FC236}">
                <a16:creationId xmlns:a16="http://schemas.microsoft.com/office/drawing/2014/main" id="{1D059502-BB77-98F6-3384-3035C33A7E5A}"/>
              </a:ext>
            </a:extLst>
          </p:cNvPr>
          <p:cNvCxnSpPr>
            <a:cxnSpLocks/>
          </p:cNvCxnSpPr>
          <p:nvPr/>
        </p:nvCxnSpPr>
        <p:spPr>
          <a:xfrm flipH="1">
            <a:off x="9030532" y="2164080"/>
            <a:ext cx="770635" cy="1353216"/>
          </a:xfrm>
          <a:prstGeom prst="line">
            <a:avLst/>
          </a:prstGeom>
          <a:ln>
            <a:solidFill>
              <a:srgbClr val="4F81BD"/>
            </a:solidFill>
            <a:prstDash val="dash"/>
          </a:ln>
        </p:spPr>
        <p:style>
          <a:lnRef idx="1">
            <a:schemeClr val="accent1"/>
          </a:lnRef>
          <a:fillRef idx="0">
            <a:schemeClr val="accent1"/>
          </a:fillRef>
          <a:effectRef idx="0">
            <a:schemeClr val="accent1"/>
          </a:effectRef>
          <a:fontRef idx="minor">
            <a:schemeClr val="tx1"/>
          </a:fontRef>
        </p:style>
      </p:cxnSp>
      <p:sp>
        <p:nvSpPr>
          <p:cNvPr id="42" name="Hình Bầu dục 41">
            <a:extLst>
              <a:ext uri="{FF2B5EF4-FFF2-40B4-BE49-F238E27FC236}">
                <a16:creationId xmlns:a16="http://schemas.microsoft.com/office/drawing/2014/main" id="{338EEC40-A3EB-B0B3-2923-68133611F67A}"/>
              </a:ext>
            </a:extLst>
          </p:cNvPr>
          <p:cNvSpPr/>
          <p:nvPr/>
        </p:nvSpPr>
        <p:spPr>
          <a:xfrm>
            <a:off x="8927398" y="3424107"/>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2" name="Hình Bầu dục 111">
            <a:extLst>
              <a:ext uri="{FF2B5EF4-FFF2-40B4-BE49-F238E27FC236}">
                <a16:creationId xmlns:a16="http://schemas.microsoft.com/office/drawing/2014/main" id="{FB60E98E-A381-79F1-6A41-597DC1BA1AA2}"/>
              </a:ext>
            </a:extLst>
          </p:cNvPr>
          <p:cNvSpPr/>
          <p:nvPr/>
        </p:nvSpPr>
        <p:spPr>
          <a:xfrm>
            <a:off x="9714381" y="2061730"/>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8" name="Đường nối Thẳng 117">
            <a:extLst>
              <a:ext uri="{FF2B5EF4-FFF2-40B4-BE49-F238E27FC236}">
                <a16:creationId xmlns:a16="http://schemas.microsoft.com/office/drawing/2014/main" id="{C5E7BD9F-5977-001D-472F-70E054A75A6A}"/>
              </a:ext>
            </a:extLst>
          </p:cNvPr>
          <p:cNvCxnSpPr>
            <a:stCxn id="30" idx="6"/>
          </p:cNvCxnSpPr>
          <p:nvPr/>
        </p:nvCxnSpPr>
        <p:spPr>
          <a:xfrm>
            <a:off x="9523854" y="2827153"/>
            <a:ext cx="47358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AEDEF9A3-C1D5-DB36-5E8D-05E7991252FE}"/>
              </a:ext>
            </a:extLst>
          </p:cNvPr>
          <p:cNvSpPr/>
          <p:nvPr/>
        </p:nvSpPr>
        <p:spPr>
          <a:xfrm>
            <a:off x="9251240" y="2631842"/>
            <a:ext cx="388060" cy="365358"/>
          </a:xfrm>
          <a:custGeom>
            <a:avLst/>
            <a:gdLst>
              <a:gd name="connsiteX0" fmla="*/ 388060 w 388060"/>
              <a:gd name="connsiteY0" fmla="*/ 181208 h 365358"/>
              <a:gd name="connsiteX1" fmla="*/ 343610 w 388060"/>
              <a:gd name="connsiteY1" fmla="*/ 66908 h 365358"/>
              <a:gd name="connsiteX2" fmla="*/ 242010 w 388060"/>
              <a:gd name="connsiteY2" fmla="*/ 3408 h 365358"/>
              <a:gd name="connsiteX3" fmla="*/ 108660 w 388060"/>
              <a:gd name="connsiteY3" fmla="*/ 16108 h 365358"/>
              <a:gd name="connsiteX4" fmla="*/ 38810 w 388060"/>
              <a:gd name="connsiteY4" fmla="*/ 79608 h 365358"/>
              <a:gd name="connsiteX5" fmla="*/ 710 w 388060"/>
              <a:gd name="connsiteY5" fmla="*/ 193908 h 365358"/>
              <a:gd name="connsiteX6" fmla="*/ 70560 w 388060"/>
              <a:gd name="connsiteY6" fmla="*/ 365358 h 36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60" h="365358">
                <a:moveTo>
                  <a:pt x="388060" y="181208"/>
                </a:moveTo>
                <a:cubicBezTo>
                  <a:pt x="378006" y="138874"/>
                  <a:pt x="367952" y="96541"/>
                  <a:pt x="343610" y="66908"/>
                </a:cubicBezTo>
                <a:cubicBezTo>
                  <a:pt x="319268" y="37275"/>
                  <a:pt x="281168" y="11875"/>
                  <a:pt x="242010" y="3408"/>
                </a:cubicBezTo>
                <a:cubicBezTo>
                  <a:pt x="202852" y="-5059"/>
                  <a:pt x="142527" y="3408"/>
                  <a:pt x="108660" y="16108"/>
                </a:cubicBezTo>
                <a:cubicBezTo>
                  <a:pt x="74793" y="28808"/>
                  <a:pt x="56802" y="49975"/>
                  <a:pt x="38810" y="79608"/>
                </a:cubicBezTo>
                <a:cubicBezTo>
                  <a:pt x="20818" y="109241"/>
                  <a:pt x="-4582" y="146283"/>
                  <a:pt x="710" y="193908"/>
                </a:cubicBezTo>
                <a:cubicBezTo>
                  <a:pt x="6002" y="241533"/>
                  <a:pt x="38281" y="303445"/>
                  <a:pt x="70560" y="365358"/>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8" name="Isosceles Triangle 67">
            <a:extLst>
              <a:ext uri="{FF2B5EF4-FFF2-40B4-BE49-F238E27FC236}">
                <a16:creationId xmlns:a16="http://schemas.microsoft.com/office/drawing/2014/main" id="{BF0398AA-7E35-F2D0-85F7-91FC93338BB0}"/>
              </a:ext>
            </a:extLst>
          </p:cNvPr>
          <p:cNvSpPr/>
          <p:nvPr/>
        </p:nvSpPr>
        <p:spPr>
          <a:xfrm rot="9216384">
            <a:off x="9251269" y="2899079"/>
            <a:ext cx="89320" cy="107620"/>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Hộp Văn bản 45">
                <a:extLst>
                  <a:ext uri="{FF2B5EF4-FFF2-40B4-BE49-F238E27FC236}">
                    <a16:creationId xmlns:a16="http://schemas.microsoft.com/office/drawing/2014/main" id="{AC5E517E-9899-5377-3B7A-AF079F6D0AB5}"/>
                  </a:ext>
                </a:extLst>
              </p:cNvPr>
              <p:cNvSpPr txBox="1"/>
              <p:nvPr/>
            </p:nvSpPr>
            <p:spPr>
              <a:xfrm>
                <a:off x="8950342" y="2928053"/>
                <a:ext cx="356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𝑟</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69" name="Hộp Văn bản 45">
                <a:extLst>
                  <a:ext uri="{FF2B5EF4-FFF2-40B4-BE49-F238E27FC236}">
                    <a16:creationId xmlns:a16="http://schemas.microsoft.com/office/drawing/2014/main" id="{AC5E517E-9899-5377-3B7A-AF079F6D0AB5}"/>
                  </a:ext>
                </a:extLst>
              </p:cNvPr>
              <p:cNvSpPr txBox="1">
                <a:spLocks noRot="1" noChangeAspect="1" noMove="1" noResize="1" noEditPoints="1" noAdjustHandles="1" noChangeArrowheads="1" noChangeShapeType="1" noTextEdit="1"/>
              </p:cNvSpPr>
              <p:nvPr/>
            </p:nvSpPr>
            <p:spPr>
              <a:xfrm>
                <a:off x="8950342" y="2928053"/>
                <a:ext cx="356443" cy="369332"/>
              </a:xfrm>
              <a:prstGeom prst="rect">
                <a:avLst/>
              </a:prstGeom>
              <a:blipFill>
                <a:blip r:embed="rId7"/>
                <a:stretch>
                  <a:fillRect/>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8DCA17D9-F9D0-9B13-6549-ED3F52149081}"/>
              </a:ext>
            </a:extLst>
          </p:cNvPr>
          <p:cNvCxnSpPr>
            <a:cxnSpLocks/>
            <a:stCxn id="42" idx="4"/>
          </p:cNvCxnSpPr>
          <p:nvPr/>
        </p:nvCxnSpPr>
        <p:spPr>
          <a:xfrm>
            <a:off x="9018838" y="3606987"/>
            <a:ext cx="0" cy="158710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6F74AC3-4867-934B-51CA-E578FCEE75CA}"/>
              </a:ext>
            </a:extLst>
          </p:cNvPr>
          <p:cNvCxnSpPr>
            <a:cxnSpLocks/>
            <a:stCxn id="30" idx="4"/>
          </p:cNvCxnSpPr>
          <p:nvPr/>
        </p:nvCxnSpPr>
        <p:spPr>
          <a:xfrm>
            <a:off x="9432414" y="2918593"/>
            <a:ext cx="0" cy="227549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443876A-FC01-237E-A4B0-2B250B614228}"/>
              </a:ext>
            </a:extLst>
          </p:cNvPr>
          <p:cNvCxnSpPr>
            <a:cxnSpLocks/>
            <a:stCxn id="112" idx="4"/>
          </p:cNvCxnSpPr>
          <p:nvPr/>
        </p:nvCxnSpPr>
        <p:spPr>
          <a:xfrm>
            <a:off x="9805821" y="2244610"/>
            <a:ext cx="0" cy="294948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36BF677-1791-F6F6-0AED-C247B38D33B3}"/>
              </a:ext>
            </a:extLst>
          </p:cNvPr>
          <p:cNvCxnSpPr>
            <a:stCxn id="42" idx="2"/>
          </p:cNvCxnSpPr>
          <p:nvPr/>
        </p:nvCxnSpPr>
        <p:spPr>
          <a:xfrm flipH="1">
            <a:off x="6708098" y="3515547"/>
            <a:ext cx="22193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46CA283-D17D-086C-6A0F-30AD4073E104}"/>
              </a:ext>
            </a:extLst>
          </p:cNvPr>
          <p:cNvCxnSpPr>
            <a:cxnSpLocks/>
          </p:cNvCxnSpPr>
          <p:nvPr/>
        </p:nvCxnSpPr>
        <p:spPr>
          <a:xfrm flipH="1" flipV="1">
            <a:off x="6708098" y="2827153"/>
            <a:ext cx="2632876" cy="399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78DA184-D19E-AE0C-E040-42414C58AD64}"/>
              </a:ext>
            </a:extLst>
          </p:cNvPr>
          <p:cNvCxnSpPr>
            <a:cxnSpLocks/>
          </p:cNvCxnSpPr>
          <p:nvPr/>
        </p:nvCxnSpPr>
        <p:spPr>
          <a:xfrm flipH="1">
            <a:off x="6707243" y="2158041"/>
            <a:ext cx="300842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Hộp Văn bản 45">
                <a:extLst>
                  <a:ext uri="{FF2B5EF4-FFF2-40B4-BE49-F238E27FC236}">
                    <a16:creationId xmlns:a16="http://schemas.microsoft.com/office/drawing/2014/main" id="{EFBC67EA-3E6C-5D56-15F1-3495D677B07B}"/>
                  </a:ext>
                </a:extLst>
              </p:cNvPr>
              <p:cNvSpPr txBox="1"/>
              <p:nvPr/>
            </p:nvSpPr>
            <p:spPr>
              <a:xfrm>
                <a:off x="9254192" y="5170004"/>
                <a:ext cx="4381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95" name="Hộp Văn bản 45">
                <a:extLst>
                  <a:ext uri="{FF2B5EF4-FFF2-40B4-BE49-F238E27FC236}">
                    <a16:creationId xmlns:a16="http://schemas.microsoft.com/office/drawing/2014/main" id="{EFBC67EA-3E6C-5D56-15F1-3495D677B07B}"/>
                  </a:ext>
                </a:extLst>
              </p:cNvPr>
              <p:cNvSpPr txBox="1">
                <a:spLocks noRot="1" noChangeAspect="1" noMove="1" noResize="1" noEditPoints="1" noAdjustHandles="1" noChangeArrowheads="1" noChangeShapeType="1" noTextEdit="1"/>
              </p:cNvSpPr>
              <p:nvPr/>
            </p:nvSpPr>
            <p:spPr>
              <a:xfrm>
                <a:off x="9254192" y="5170004"/>
                <a:ext cx="438197" cy="369332"/>
              </a:xfrm>
              <a:prstGeom prst="rect">
                <a:avLst/>
              </a:prstGeom>
              <a:blipFill>
                <a:blip r:embed="rId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Hộp Văn bản 45">
                <a:extLst>
                  <a:ext uri="{FF2B5EF4-FFF2-40B4-BE49-F238E27FC236}">
                    <a16:creationId xmlns:a16="http://schemas.microsoft.com/office/drawing/2014/main" id="{2257911E-9C0B-AFAE-4BB2-F1952F4AC4A8}"/>
                  </a:ext>
                </a:extLst>
              </p:cNvPr>
              <p:cNvSpPr txBox="1"/>
              <p:nvPr/>
            </p:nvSpPr>
            <p:spPr>
              <a:xfrm>
                <a:off x="6281281" y="2569561"/>
                <a:ext cx="439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𝑖</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97" name="Hộp Văn bản 45">
                <a:extLst>
                  <a:ext uri="{FF2B5EF4-FFF2-40B4-BE49-F238E27FC236}">
                    <a16:creationId xmlns:a16="http://schemas.microsoft.com/office/drawing/2014/main" id="{2257911E-9C0B-AFAE-4BB2-F1952F4AC4A8}"/>
                  </a:ext>
                </a:extLst>
              </p:cNvPr>
              <p:cNvSpPr txBox="1">
                <a:spLocks noRot="1" noChangeAspect="1" noMove="1" noResize="1" noEditPoints="1" noAdjustHandles="1" noChangeArrowheads="1" noChangeShapeType="1" noTextEdit="1"/>
              </p:cNvSpPr>
              <p:nvPr/>
            </p:nvSpPr>
            <p:spPr>
              <a:xfrm>
                <a:off x="6281281" y="2569561"/>
                <a:ext cx="439864" cy="369332"/>
              </a:xfrm>
              <a:prstGeom prst="rect">
                <a:avLst/>
              </a:prstGeom>
              <a:blipFill>
                <a:blip r:embed="rId9"/>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Hộp Văn bản 45">
                <a:extLst>
                  <a:ext uri="{FF2B5EF4-FFF2-40B4-BE49-F238E27FC236}">
                    <a16:creationId xmlns:a16="http://schemas.microsoft.com/office/drawing/2014/main" id="{4462F064-44B5-B4E0-426D-5C26CF58BDDD}"/>
                  </a:ext>
                </a:extLst>
              </p:cNvPr>
              <p:cNvSpPr txBox="1"/>
              <p:nvPr/>
            </p:nvSpPr>
            <p:spPr>
              <a:xfrm>
                <a:off x="6216831" y="1875278"/>
                <a:ext cx="3724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𝑏</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98" name="Hộp Văn bản 45">
                <a:extLst>
                  <a:ext uri="{FF2B5EF4-FFF2-40B4-BE49-F238E27FC236}">
                    <a16:creationId xmlns:a16="http://schemas.microsoft.com/office/drawing/2014/main" id="{4462F064-44B5-B4E0-426D-5C26CF58BDDD}"/>
                  </a:ext>
                </a:extLst>
              </p:cNvPr>
              <p:cNvSpPr txBox="1">
                <a:spLocks noRot="1" noChangeAspect="1" noMove="1" noResize="1" noEditPoints="1" noAdjustHandles="1" noChangeArrowheads="1" noChangeShapeType="1" noTextEdit="1"/>
              </p:cNvSpPr>
              <p:nvPr/>
            </p:nvSpPr>
            <p:spPr>
              <a:xfrm>
                <a:off x="6216831" y="1875278"/>
                <a:ext cx="37247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Hộp Văn bản 45">
                <a:extLst>
                  <a:ext uri="{FF2B5EF4-FFF2-40B4-BE49-F238E27FC236}">
                    <a16:creationId xmlns:a16="http://schemas.microsoft.com/office/drawing/2014/main" id="{BA77B741-A9AC-832B-E6F6-BB30B4953E53}"/>
                  </a:ext>
                </a:extLst>
              </p:cNvPr>
              <p:cNvSpPr txBox="1"/>
              <p:nvPr/>
            </p:nvSpPr>
            <p:spPr>
              <a:xfrm>
                <a:off x="10558008" y="5191650"/>
                <a:ext cx="3762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𝑎</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99" name="Hộp Văn bản 45">
                <a:extLst>
                  <a:ext uri="{FF2B5EF4-FFF2-40B4-BE49-F238E27FC236}">
                    <a16:creationId xmlns:a16="http://schemas.microsoft.com/office/drawing/2014/main" id="{BA77B741-A9AC-832B-E6F6-BB30B4953E53}"/>
                  </a:ext>
                </a:extLst>
              </p:cNvPr>
              <p:cNvSpPr txBox="1">
                <a:spLocks noRot="1" noChangeAspect="1" noMove="1" noResize="1" noEditPoints="1" noAdjustHandles="1" noChangeArrowheads="1" noChangeShapeType="1" noTextEdit="1"/>
              </p:cNvSpPr>
              <p:nvPr/>
            </p:nvSpPr>
            <p:spPr>
              <a:xfrm>
                <a:off x="10558008" y="5191650"/>
                <a:ext cx="376257" cy="369332"/>
              </a:xfrm>
              <a:prstGeom prst="rect">
                <a:avLst/>
              </a:prstGeom>
              <a:blipFill>
                <a:blip r:embed="rId1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1CC3FB26-7048-C7B6-8FF3-E9DCCEDAFAA3}"/>
              </a:ext>
            </a:extLst>
          </p:cNvPr>
          <p:cNvSpPr txBox="1"/>
          <p:nvPr/>
        </p:nvSpPr>
        <p:spPr>
          <a:xfrm>
            <a:off x="9051002" y="2301685"/>
            <a:ext cx="611346" cy="369332"/>
          </a:xfrm>
          <a:prstGeom prst="rect">
            <a:avLst/>
          </a:prstGeom>
          <a:noFill/>
        </p:spPr>
        <p:txBody>
          <a:bodyPr wrap="square">
            <a:spAutoFit/>
          </a:bodyPr>
          <a:lstStyle/>
          <a:p>
            <a:pPr algn="ctr"/>
            <a:r>
              <a:rPr lang="el-GR" dirty="0">
                <a:latin typeface="Times New Roman" panose="02020603050405020304" pitchFamily="18" charset="0"/>
                <a:cs typeface="Times New Roman" panose="02020603050405020304" pitchFamily="18" charset="0"/>
              </a:rPr>
              <a:t>θ</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Hộp Văn bản 48">
                <a:extLst>
                  <a:ext uri="{FF2B5EF4-FFF2-40B4-BE49-F238E27FC236}">
                    <a16:creationId xmlns:a16="http://schemas.microsoft.com/office/drawing/2014/main" id="{E8CBE280-4A1A-8DAB-8424-C4DF855C59B8}"/>
                  </a:ext>
                </a:extLst>
              </p:cNvPr>
              <p:cNvSpPr txBox="1"/>
              <p:nvPr/>
            </p:nvSpPr>
            <p:spPr>
              <a:xfrm>
                <a:off x="7360984" y="5558739"/>
                <a:ext cx="3335761" cy="707886"/>
              </a:xfrm>
              <a:prstGeom prst="rect">
                <a:avLst/>
              </a:prstGeom>
              <a:noFill/>
            </p:spPr>
            <p:txBody>
              <a:bodyPr wrap="square" rtlCol="0">
                <a:spAutoFit/>
              </a:bodyPr>
              <a:lstStyle/>
              <a:p>
                <a:pPr algn="ctr"/>
                <a14:m>
                  <m:oMath xmlns:m="http://schemas.openxmlformats.org/officeDocument/2006/math">
                    <m:r>
                      <a:rPr lang="en-US" sz="2000" i="1" smtClean="0">
                        <a:solidFill>
                          <a:schemeClr val="accent6">
                            <a:lumMod val="75000"/>
                          </a:schemeClr>
                        </a:solidFill>
                        <a:latin typeface="Cambria Math" panose="02040503050406030204" pitchFamily="18" charset="0"/>
                      </a:rPr>
                      <m:t>𝑎</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cos</m:t>
                    </m:r>
                    <m:r>
                      <a:rPr lang="en-US" sz="2000" b="0" i="1" smtClean="0">
                        <a:latin typeface="Cambria Math" panose="02040503050406030204" pitchFamily="18" charset="0"/>
                        <a:ea typeface="Cambria Math" panose="02040503050406030204" pitchFamily="18" charset="0"/>
                      </a:rPr>
                      <m:t>⁡(</m:t>
                    </m:r>
                  </m:oMath>
                </a14:m>
                <a:r>
                  <a:rPr lang="el-GR" sz="2000" dirty="0">
                    <a:latin typeface="Times New Roman" panose="02020603050405020304" pitchFamily="18" charset="0"/>
                    <a:cs typeface="Times New Roman" panose="02020603050405020304" pitchFamily="18" charset="0"/>
                  </a:rPr>
                  <a:t>θ</a:t>
                </a:r>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r>
                      <a:rPr lang="en-US" sz="2000" b="0" i="1" smtClean="0">
                        <a:solidFill>
                          <a:schemeClr val="accent6">
                            <a:lumMod val="75000"/>
                          </a:schemeClr>
                        </a:solidFill>
                        <a:latin typeface="Cambria Math" panose="02040503050406030204" pitchFamily="18" charset="0"/>
                      </a:rPr>
                      <m:t>𝑏</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sin</m:t>
                    </m:r>
                    <m:r>
                      <a:rPr lang="en-US" sz="2000" b="0" i="1" smtClean="0">
                        <a:latin typeface="Cambria Math" panose="02040503050406030204" pitchFamily="18" charset="0"/>
                        <a:ea typeface="Cambria Math" panose="02040503050406030204" pitchFamily="18" charset="0"/>
                      </a:rPr>
                      <m:t>⁡(</m:t>
                    </m:r>
                  </m:oMath>
                </a14:m>
                <a:r>
                  <a:rPr lang="el-GR" sz="2000" dirty="0">
                    <a:latin typeface="Times New Roman" panose="02020603050405020304" pitchFamily="18" charset="0"/>
                    <a:cs typeface="Times New Roman" panose="02020603050405020304" pitchFamily="18" charset="0"/>
                  </a:rPr>
                  <a:t>θ</a:t>
                </a:r>
                <a:r>
                  <a:rPr lang="en-US" sz="2000" dirty="0">
                    <a:latin typeface="Times New Roman" panose="02020603050405020304" pitchFamily="18" charset="0"/>
                    <a:cs typeface="Times New Roman" panose="02020603050405020304" pitchFamily="18" charset="0"/>
                  </a:rPr>
                  <a:t>)</a:t>
                </a:r>
              </a:p>
            </p:txBody>
          </p:sp>
        </mc:Choice>
        <mc:Fallback xmlns="">
          <p:sp>
            <p:nvSpPr>
              <p:cNvPr id="104" name="Hộp Văn bản 48">
                <a:extLst>
                  <a:ext uri="{FF2B5EF4-FFF2-40B4-BE49-F238E27FC236}">
                    <a16:creationId xmlns:a16="http://schemas.microsoft.com/office/drawing/2014/main" id="{E8CBE280-4A1A-8DAB-8424-C4DF855C59B8}"/>
                  </a:ext>
                </a:extLst>
              </p:cNvPr>
              <p:cNvSpPr txBox="1">
                <a:spLocks noRot="1" noChangeAspect="1" noMove="1" noResize="1" noEditPoints="1" noAdjustHandles="1" noChangeArrowheads="1" noChangeShapeType="1" noTextEdit="1"/>
              </p:cNvSpPr>
              <p:nvPr/>
            </p:nvSpPr>
            <p:spPr>
              <a:xfrm>
                <a:off x="7360984" y="5558739"/>
                <a:ext cx="3335761" cy="707886"/>
              </a:xfrm>
              <a:prstGeom prst="rect">
                <a:avLst/>
              </a:prstGeom>
              <a:blipFill>
                <a:blip r:embed="rId12"/>
                <a:stretch>
                  <a:fillRect t="-5172" b="-14655"/>
                </a:stretch>
              </a:blipFill>
            </p:spPr>
            <p:txBody>
              <a:bodyPr/>
              <a:lstStyle/>
              <a:p>
                <a:r>
                  <a:rPr lang="en-US">
                    <a:noFill/>
                  </a:rPr>
                  <a:t> </a:t>
                </a:r>
              </a:p>
            </p:txBody>
          </p:sp>
        </mc:Fallback>
      </mc:AlternateContent>
      <p:cxnSp>
        <p:nvCxnSpPr>
          <p:cNvPr id="105" name="Đường kết nối Mũi tên Thẳng 65">
            <a:extLst>
              <a:ext uri="{FF2B5EF4-FFF2-40B4-BE49-F238E27FC236}">
                <a16:creationId xmlns:a16="http://schemas.microsoft.com/office/drawing/2014/main" id="{A18A0565-B001-0196-1820-85310949B630}"/>
              </a:ext>
            </a:extLst>
          </p:cNvPr>
          <p:cNvCxnSpPr>
            <a:cxnSpLocks/>
          </p:cNvCxnSpPr>
          <p:nvPr/>
        </p:nvCxnSpPr>
        <p:spPr>
          <a:xfrm flipH="1">
            <a:off x="9065575" y="2697835"/>
            <a:ext cx="42305" cy="344658"/>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Đường kết nối Mũi tên Thẳng 79">
            <a:extLst>
              <a:ext uri="{FF2B5EF4-FFF2-40B4-BE49-F238E27FC236}">
                <a16:creationId xmlns:a16="http://schemas.microsoft.com/office/drawing/2014/main" id="{95BC9DFA-8A02-F861-A99F-90AAC98E7720}"/>
              </a:ext>
            </a:extLst>
          </p:cNvPr>
          <p:cNvCxnSpPr>
            <a:cxnSpLocks/>
          </p:cNvCxnSpPr>
          <p:nvPr/>
        </p:nvCxnSpPr>
        <p:spPr>
          <a:xfrm>
            <a:off x="8276227" y="3032914"/>
            <a:ext cx="411551" cy="260008"/>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Đường kết nối Mũi tên Thẳng 83">
            <a:extLst>
              <a:ext uri="{FF2B5EF4-FFF2-40B4-BE49-F238E27FC236}">
                <a16:creationId xmlns:a16="http://schemas.microsoft.com/office/drawing/2014/main" id="{14534234-27D4-8181-7C44-DFF7C33E3356}"/>
              </a:ext>
            </a:extLst>
          </p:cNvPr>
          <p:cNvCxnSpPr>
            <a:cxnSpLocks/>
          </p:cNvCxnSpPr>
          <p:nvPr/>
        </p:nvCxnSpPr>
        <p:spPr>
          <a:xfrm>
            <a:off x="8160933" y="3425864"/>
            <a:ext cx="481362" cy="49791"/>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Đường kết nối Mũi tên Thẳng 87">
            <a:extLst>
              <a:ext uri="{FF2B5EF4-FFF2-40B4-BE49-F238E27FC236}">
                <a16:creationId xmlns:a16="http://schemas.microsoft.com/office/drawing/2014/main" id="{1AFF7763-D18A-0114-B395-126790184D20}"/>
              </a:ext>
            </a:extLst>
          </p:cNvPr>
          <p:cNvCxnSpPr>
            <a:cxnSpLocks/>
          </p:cNvCxnSpPr>
          <p:nvPr/>
        </p:nvCxnSpPr>
        <p:spPr>
          <a:xfrm flipV="1">
            <a:off x="8289343" y="3779212"/>
            <a:ext cx="363429" cy="226753"/>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Đường kết nối Mũi tên Thẳng 91">
            <a:extLst>
              <a:ext uri="{FF2B5EF4-FFF2-40B4-BE49-F238E27FC236}">
                <a16:creationId xmlns:a16="http://schemas.microsoft.com/office/drawing/2014/main" id="{A1FFF0C2-D115-748A-B72E-4B6E30FB7CBF}"/>
              </a:ext>
            </a:extLst>
          </p:cNvPr>
          <p:cNvCxnSpPr>
            <a:cxnSpLocks/>
          </p:cNvCxnSpPr>
          <p:nvPr/>
        </p:nvCxnSpPr>
        <p:spPr>
          <a:xfrm flipV="1">
            <a:off x="8762578" y="3956276"/>
            <a:ext cx="124250" cy="351457"/>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Đường kết nối Mũi tên Thẳng 95">
            <a:extLst>
              <a:ext uri="{FF2B5EF4-FFF2-40B4-BE49-F238E27FC236}">
                <a16:creationId xmlns:a16="http://schemas.microsoft.com/office/drawing/2014/main" id="{DDB07D3C-8D7B-F95E-2DFA-46C15B044ADC}"/>
              </a:ext>
            </a:extLst>
          </p:cNvPr>
          <p:cNvCxnSpPr>
            <a:cxnSpLocks/>
          </p:cNvCxnSpPr>
          <p:nvPr/>
        </p:nvCxnSpPr>
        <p:spPr>
          <a:xfrm flipH="1" flipV="1">
            <a:off x="9201225" y="3918223"/>
            <a:ext cx="147029" cy="363372"/>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Đường kết nối Mũi tên Thẳng 99">
            <a:extLst>
              <a:ext uri="{FF2B5EF4-FFF2-40B4-BE49-F238E27FC236}">
                <a16:creationId xmlns:a16="http://schemas.microsoft.com/office/drawing/2014/main" id="{32C01E4A-DBE6-18AF-E6A1-5FF24BAD208A}"/>
              </a:ext>
            </a:extLst>
          </p:cNvPr>
          <p:cNvCxnSpPr>
            <a:cxnSpLocks/>
          </p:cNvCxnSpPr>
          <p:nvPr/>
        </p:nvCxnSpPr>
        <p:spPr>
          <a:xfrm flipH="1" flipV="1">
            <a:off x="9402271" y="3686361"/>
            <a:ext cx="336632" cy="153620"/>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Đường kết nối Mũi tên Thẳng 102">
            <a:extLst>
              <a:ext uri="{FF2B5EF4-FFF2-40B4-BE49-F238E27FC236}">
                <a16:creationId xmlns:a16="http://schemas.microsoft.com/office/drawing/2014/main" id="{51DA41C6-6B40-E711-2347-94A20F6CA55C}"/>
              </a:ext>
            </a:extLst>
          </p:cNvPr>
          <p:cNvCxnSpPr>
            <a:cxnSpLocks/>
          </p:cNvCxnSpPr>
          <p:nvPr/>
        </p:nvCxnSpPr>
        <p:spPr>
          <a:xfrm flipH="1">
            <a:off x="9422941" y="3213907"/>
            <a:ext cx="380133" cy="143873"/>
          </a:xfrm>
          <a:prstGeom prst="straightConnector1">
            <a:avLst/>
          </a:prstGeom>
          <a:ln>
            <a:solidFill>
              <a:srgbClr val="4F80BD"/>
            </a:solidFill>
            <a:tailEnd type="triangle"/>
          </a:ln>
        </p:spPr>
        <p:style>
          <a:lnRef idx="1">
            <a:schemeClr val="accent1"/>
          </a:lnRef>
          <a:fillRef idx="0">
            <a:schemeClr val="accent1"/>
          </a:fillRef>
          <a:effectRef idx="0">
            <a:schemeClr val="accent1"/>
          </a:effectRef>
          <a:fontRef idx="minor">
            <a:schemeClr val="tx1"/>
          </a:fontRef>
        </p:style>
      </p:cxnSp>
      <p:sp>
        <p:nvSpPr>
          <p:cNvPr id="137" name="Hình Bầu dục 111">
            <a:extLst>
              <a:ext uri="{FF2B5EF4-FFF2-40B4-BE49-F238E27FC236}">
                <a16:creationId xmlns:a16="http://schemas.microsoft.com/office/drawing/2014/main" id="{76F94D84-5E01-BFE7-1852-DB51D20E38D5}"/>
              </a:ext>
            </a:extLst>
          </p:cNvPr>
          <p:cNvSpPr/>
          <p:nvPr/>
        </p:nvSpPr>
        <p:spPr>
          <a:xfrm>
            <a:off x="9123905" y="1845357"/>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1" name="Hình Bầu dục 111">
            <a:extLst>
              <a:ext uri="{FF2B5EF4-FFF2-40B4-BE49-F238E27FC236}">
                <a16:creationId xmlns:a16="http://schemas.microsoft.com/office/drawing/2014/main" id="{E43BA7FE-0DFD-0855-4973-D3E46A4F0A86}"/>
              </a:ext>
            </a:extLst>
          </p:cNvPr>
          <p:cNvSpPr/>
          <p:nvPr/>
        </p:nvSpPr>
        <p:spPr>
          <a:xfrm>
            <a:off x="7572633" y="2554530"/>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9" name="Hình Bầu dục 111">
            <a:extLst>
              <a:ext uri="{FF2B5EF4-FFF2-40B4-BE49-F238E27FC236}">
                <a16:creationId xmlns:a16="http://schemas.microsoft.com/office/drawing/2014/main" id="{F5B788CA-CEFE-72D7-C82F-BAF4A26010C5}"/>
              </a:ext>
            </a:extLst>
          </p:cNvPr>
          <p:cNvSpPr/>
          <p:nvPr/>
        </p:nvSpPr>
        <p:spPr>
          <a:xfrm>
            <a:off x="7335947" y="3253200"/>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2" name="Hình Bầu dục 111">
            <a:extLst>
              <a:ext uri="{FF2B5EF4-FFF2-40B4-BE49-F238E27FC236}">
                <a16:creationId xmlns:a16="http://schemas.microsoft.com/office/drawing/2014/main" id="{762061E6-8932-BB9D-F566-44D4CD32F26F}"/>
              </a:ext>
            </a:extLst>
          </p:cNvPr>
          <p:cNvSpPr/>
          <p:nvPr/>
        </p:nvSpPr>
        <p:spPr>
          <a:xfrm>
            <a:off x="7589148" y="4322051"/>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6" name="Hình Bầu dục 111">
            <a:extLst>
              <a:ext uri="{FF2B5EF4-FFF2-40B4-BE49-F238E27FC236}">
                <a16:creationId xmlns:a16="http://schemas.microsoft.com/office/drawing/2014/main" id="{B9F1DB99-E57F-306F-F03A-261B6137B6CD}"/>
              </a:ext>
            </a:extLst>
          </p:cNvPr>
          <p:cNvSpPr/>
          <p:nvPr/>
        </p:nvSpPr>
        <p:spPr>
          <a:xfrm>
            <a:off x="8401577" y="4941269"/>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9" name="Hình Bầu dục 111">
            <a:extLst>
              <a:ext uri="{FF2B5EF4-FFF2-40B4-BE49-F238E27FC236}">
                <a16:creationId xmlns:a16="http://schemas.microsoft.com/office/drawing/2014/main" id="{5FFF6DDD-F9F3-9DAF-88D2-34B5C88BA980}"/>
              </a:ext>
            </a:extLst>
          </p:cNvPr>
          <p:cNvSpPr/>
          <p:nvPr/>
        </p:nvSpPr>
        <p:spPr>
          <a:xfrm>
            <a:off x="9552057" y="4897358"/>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Hình Bầu dục 111">
            <a:extLst>
              <a:ext uri="{FF2B5EF4-FFF2-40B4-BE49-F238E27FC236}">
                <a16:creationId xmlns:a16="http://schemas.microsoft.com/office/drawing/2014/main" id="{4E803D93-E243-8150-9A86-A842D1895890}"/>
              </a:ext>
            </a:extLst>
          </p:cNvPr>
          <p:cNvSpPr/>
          <p:nvPr/>
        </p:nvSpPr>
        <p:spPr>
          <a:xfrm>
            <a:off x="10351223" y="4074998"/>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8" name="Hình Bầu dục 111">
            <a:extLst>
              <a:ext uri="{FF2B5EF4-FFF2-40B4-BE49-F238E27FC236}">
                <a16:creationId xmlns:a16="http://schemas.microsoft.com/office/drawing/2014/main" id="{24B77079-B9FB-FA9A-D151-D953BADA05EC}"/>
              </a:ext>
            </a:extLst>
          </p:cNvPr>
          <p:cNvSpPr/>
          <p:nvPr/>
        </p:nvSpPr>
        <p:spPr>
          <a:xfrm>
            <a:off x="10433448" y="2861449"/>
            <a:ext cx="182880" cy="18288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2" name="Hình Bầu dục 72">
            <a:extLst>
              <a:ext uri="{FF2B5EF4-FFF2-40B4-BE49-F238E27FC236}">
                <a16:creationId xmlns:a16="http://schemas.microsoft.com/office/drawing/2014/main" id="{64CA851A-062B-FBB8-1311-09853F222093}"/>
              </a:ext>
            </a:extLst>
          </p:cNvPr>
          <p:cNvSpPr/>
          <p:nvPr/>
        </p:nvSpPr>
        <p:spPr>
          <a:xfrm>
            <a:off x="8926400" y="3416247"/>
            <a:ext cx="182880" cy="182880"/>
          </a:xfrm>
          <a:prstGeom prst="ellipse">
            <a:avLst/>
          </a:prstGeom>
          <a:solidFill>
            <a:srgbClr val="FFFD05"/>
          </a:solidFill>
          <a:ln w="19050">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27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par>
                                <p:cTn id="17" presetID="10"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par>
                                <p:cTn id="26" presetID="10" presetClass="entr" presetSubtype="0" fill="hold"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 presetClass="exit" presetSubtype="0" fill="hold" nodeType="withEffect">
                                  <p:stCondLst>
                                    <p:cond delay="0"/>
                                  </p:stCondLst>
                                  <p:childTnLst>
                                    <p:set>
                                      <p:cBhvr>
                                        <p:cTn id="54" dur="1" fill="hold">
                                          <p:stCondLst>
                                            <p:cond delay="0"/>
                                          </p:stCondLst>
                                        </p:cTn>
                                        <p:tgtEl>
                                          <p:spTgt spid="7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7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71"/>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9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9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6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4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0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1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07"/>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65"/>
                                        </p:tgtEl>
                                        <p:attrNameLst>
                                          <p:attrName>style.visibility</p:attrName>
                                        </p:attrNameLst>
                                      </p:cBhvr>
                                      <p:to>
                                        <p:strVal val="visible"/>
                                      </p:to>
                                    </p:set>
                                    <p:animEffect transition="in" filter="fade">
                                      <p:cBhvr>
                                        <p:cTn id="87" dur="500"/>
                                        <p:tgtEl>
                                          <p:spTgt spid="1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fade">
                                      <p:cBhvr>
                                        <p:cTn id="90" dur="500"/>
                                        <p:tgtEl>
                                          <p:spTgt spid="16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3"/>
                                        </p:tgtEl>
                                        <p:attrNameLst>
                                          <p:attrName>style.visibility</p:attrName>
                                        </p:attrNameLst>
                                      </p:cBhvr>
                                      <p:to>
                                        <p:strVal val="visible"/>
                                      </p:to>
                                    </p:set>
                                    <p:animEffect transition="in" filter="fade">
                                      <p:cBhvr>
                                        <p:cTn id="93" dur="500"/>
                                        <p:tgtEl>
                                          <p:spTgt spid="163"/>
                                        </p:tgtEl>
                                      </p:cBhvr>
                                    </p:animEffect>
                                  </p:childTnLst>
                                </p:cTn>
                              </p:par>
                              <p:par>
                                <p:cTn id="94" presetID="10" presetClass="entr" presetSubtype="0" fill="hold" nodeType="with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500"/>
                                        <p:tgtEl>
                                          <p:spTgt spid="161"/>
                                        </p:tgtEl>
                                      </p:cBhvr>
                                    </p:animEffect>
                                  </p:childTnLst>
                                </p:cTn>
                              </p:par>
                              <p:par>
                                <p:cTn id="97" presetID="10" presetClass="entr" presetSubtype="0" fill="hold" nodeType="withEffect">
                                  <p:stCondLst>
                                    <p:cond delay="0"/>
                                  </p:stCondLst>
                                  <p:childTnLst>
                                    <p:set>
                                      <p:cBhvr>
                                        <p:cTn id="98" dur="1" fill="hold">
                                          <p:stCondLst>
                                            <p:cond delay="0"/>
                                          </p:stCondLst>
                                        </p:cTn>
                                        <p:tgtEl>
                                          <p:spTgt spid="158"/>
                                        </p:tgtEl>
                                        <p:attrNameLst>
                                          <p:attrName>style.visibility</p:attrName>
                                        </p:attrNameLst>
                                      </p:cBhvr>
                                      <p:to>
                                        <p:strVal val="visible"/>
                                      </p:to>
                                    </p:set>
                                    <p:animEffect transition="in" filter="fade">
                                      <p:cBhvr>
                                        <p:cTn id="99" dur="500"/>
                                        <p:tgtEl>
                                          <p:spTgt spid="15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59"/>
                                        </p:tgtEl>
                                        <p:attrNameLst>
                                          <p:attrName>style.visibility</p:attrName>
                                        </p:attrNameLst>
                                      </p:cBhvr>
                                      <p:to>
                                        <p:strVal val="visible"/>
                                      </p:to>
                                    </p:set>
                                    <p:animEffect transition="in" filter="fade">
                                      <p:cBhvr>
                                        <p:cTn id="102" dur="500"/>
                                        <p:tgtEl>
                                          <p:spTgt spid="15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56"/>
                                        </p:tgtEl>
                                        <p:attrNameLst>
                                          <p:attrName>style.visibility</p:attrName>
                                        </p:attrNameLst>
                                      </p:cBhvr>
                                      <p:to>
                                        <p:strVal val="visible"/>
                                      </p:to>
                                    </p:set>
                                    <p:animEffect transition="in" filter="fade">
                                      <p:cBhvr>
                                        <p:cTn id="105" dur="500"/>
                                        <p:tgtEl>
                                          <p:spTgt spid="156"/>
                                        </p:tgtEl>
                                      </p:cBhvr>
                                    </p:animEffect>
                                  </p:childTnLst>
                                </p:cTn>
                              </p:par>
                              <p:par>
                                <p:cTn id="106" presetID="10" presetClass="entr" presetSubtype="0" fill="hold" nodeType="withEffect">
                                  <p:stCondLst>
                                    <p:cond delay="0"/>
                                  </p:stCondLst>
                                  <p:childTnLst>
                                    <p:set>
                                      <p:cBhvr>
                                        <p:cTn id="107" dur="1" fill="hold">
                                          <p:stCondLst>
                                            <p:cond delay="0"/>
                                          </p:stCondLst>
                                        </p:cTn>
                                        <p:tgtEl>
                                          <p:spTgt spid="151"/>
                                        </p:tgtEl>
                                        <p:attrNameLst>
                                          <p:attrName>style.visibility</p:attrName>
                                        </p:attrNameLst>
                                      </p:cBhvr>
                                      <p:to>
                                        <p:strVal val="visible"/>
                                      </p:to>
                                    </p:set>
                                    <p:animEffect transition="in" filter="fade">
                                      <p:cBhvr>
                                        <p:cTn id="108" dur="500"/>
                                        <p:tgtEl>
                                          <p:spTgt spid="15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fade">
                                      <p:cBhvr>
                                        <p:cTn id="111" dur="500"/>
                                        <p:tgtEl>
                                          <p:spTgt spid="15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49"/>
                                        </p:tgtEl>
                                        <p:attrNameLst>
                                          <p:attrName>style.visibility</p:attrName>
                                        </p:attrNameLst>
                                      </p:cBhvr>
                                      <p:to>
                                        <p:strVal val="visible"/>
                                      </p:to>
                                    </p:set>
                                    <p:animEffect transition="in" filter="fade">
                                      <p:cBhvr>
                                        <p:cTn id="114" dur="500"/>
                                        <p:tgtEl>
                                          <p:spTgt spid="149"/>
                                        </p:tgtEl>
                                      </p:cBhvr>
                                    </p:animEffect>
                                  </p:childTnLst>
                                </p:cTn>
                              </p:par>
                              <p:par>
                                <p:cTn id="115" presetID="10" presetClass="entr" presetSubtype="0" fill="hold" nodeType="withEffect">
                                  <p:stCondLst>
                                    <p:cond delay="0"/>
                                  </p:stCondLst>
                                  <p:childTnLst>
                                    <p:set>
                                      <p:cBhvr>
                                        <p:cTn id="116" dur="1" fill="hold">
                                          <p:stCondLst>
                                            <p:cond delay="0"/>
                                          </p:stCondLst>
                                        </p:cTn>
                                        <p:tgtEl>
                                          <p:spTgt spid="146"/>
                                        </p:tgtEl>
                                        <p:attrNameLst>
                                          <p:attrName>style.visibility</p:attrName>
                                        </p:attrNameLst>
                                      </p:cBhvr>
                                      <p:to>
                                        <p:strVal val="visible"/>
                                      </p:to>
                                    </p:set>
                                    <p:animEffect transition="in" filter="fade">
                                      <p:cBhvr>
                                        <p:cTn id="117" dur="500"/>
                                        <p:tgtEl>
                                          <p:spTgt spid="146"/>
                                        </p:tgtEl>
                                      </p:cBhvr>
                                    </p:animEffect>
                                  </p:childTnLst>
                                </p:cTn>
                              </p:par>
                              <p:par>
                                <p:cTn id="118" presetID="10" presetClass="entr" presetSubtype="0" fill="hold" nodeType="withEffect">
                                  <p:stCondLst>
                                    <p:cond delay="0"/>
                                  </p:stCondLst>
                                  <p:childTnLst>
                                    <p:set>
                                      <p:cBhvr>
                                        <p:cTn id="119" dur="1" fill="hold">
                                          <p:stCondLst>
                                            <p:cond delay="0"/>
                                          </p:stCondLst>
                                        </p:cTn>
                                        <p:tgtEl>
                                          <p:spTgt spid="139"/>
                                        </p:tgtEl>
                                        <p:attrNameLst>
                                          <p:attrName>style.visibility</p:attrName>
                                        </p:attrNameLst>
                                      </p:cBhvr>
                                      <p:to>
                                        <p:strVal val="visible"/>
                                      </p:to>
                                    </p:set>
                                    <p:animEffect transition="in" filter="fade">
                                      <p:cBhvr>
                                        <p:cTn id="120" dur="500"/>
                                        <p:tgtEl>
                                          <p:spTgt spid="13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41"/>
                                        </p:tgtEl>
                                        <p:attrNameLst>
                                          <p:attrName>style.visibility</p:attrName>
                                        </p:attrNameLst>
                                      </p:cBhvr>
                                      <p:to>
                                        <p:strVal val="visible"/>
                                      </p:to>
                                    </p:set>
                                    <p:animEffect transition="in" filter="fade">
                                      <p:cBhvr>
                                        <p:cTn id="123" dur="500"/>
                                        <p:tgtEl>
                                          <p:spTgt spid="14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37"/>
                                        </p:tgtEl>
                                        <p:attrNameLst>
                                          <p:attrName>style.visibility</p:attrName>
                                        </p:attrNameLst>
                                      </p:cBhvr>
                                      <p:to>
                                        <p:strVal val="visible"/>
                                      </p:to>
                                    </p:set>
                                    <p:animEffect transition="in" filter="fade">
                                      <p:cBhvr>
                                        <p:cTn id="126" dur="500"/>
                                        <p:tgtEl>
                                          <p:spTgt spid="137"/>
                                        </p:tgtEl>
                                      </p:cBhvr>
                                    </p:animEffect>
                                  </p:childTnLst>
                                </p:cTn>
                              </p:par>
                              <p:par>
                                <p:cTn id="127" presetID="10" presetClass="entr" presetSubtype="0" fill="hold" nodeType="withEffect">
                                  <p:stCondLst>
                                    <p:cond delay="0"/>
                                  </p:stCondLst>
                                  <p:childTnLst>
                                    <p:set>
                                      <p:cBhvr>
                                        <p:cTn id="128" dur="1" fill="hold">
                                          <p:stCondLst>
                                            <p:cond delay="0"/>
                                          </p:stCondLst>
                                        </p:cTn>
                                        <p:tgtEl>
                                          <p:spTgt spid="119"/>
                                        </p:tgtEl>
                                        <p:attrNameLst>
                                          <p:attrName>style.visibility</p:attrName>
                                        </p:attrNameLst>
                                      </p:cBhvr>
                                      <p:to>
                                        <p:strVal val="visible"/>
                                      </p:to>
                                    </p:set>
                                    <p:animEffect transition="in" filter="fade">
                                      <p:cBhvr>
                                        <p:cTn id="129" dur="500"/>
                                        <p:tgtEl>
                                          <p:spTgt spid="119"/>
                                        </p:tgtEl>
                                      </p:cBhvr>
                                    </p:animEffect>
                                  </p:childTnLst>
                                </p:cTn>
                              </p:par>
                              <p:par>
                                <p:cTn id="130" presetID="10" presetClass="entr" presetSubtype="0" fill="hold" nodeType="withEffect">
                                  <p:stCondLst>
                                    <p:cond delay="0"/>
                                  </p:stCondLst>
                                  <p:childTnLst>
                                    <p:set>
                                      <p:cBhvr>
                                        <p:cTn id="131" dur="1" fill="hold">
                                          <p:stCondLst>
                                            <p:cond delay="0"/>
                                          </p:stCondLst>
                                        </p:cTn>
                                        <p:tgtEl>
                                          <p:spTgt spid="154"/>
                                        </p:tgtEl>
                                        <p:attrNameLst>
                                          <p:attrName>style.visibility</p:attrName>
                                        </p:attrNameLst>
                                      </p:cBhvr>
                                      <p:to>
                                        <p:strVal val="visible"/>
                                      </p:to>
                                    </p:set>
                                    <p:animEffect transition="in" filter="fade">
                                      <p:cBhvr>
                                        <p:cTn id="132" dur="500"/>
                                        <p:tgtEl>
                                          <p:spTgt spid="15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72"/>
                                        </p:tgtEl>
                                        <p:attrNameLst>
                                          <p:attrName>style.visibility</p:attrName>
                                        </p:attrNameLst>
                                      </p:cBhvr>
                                      <p:to>
                                        <p:strVal val="visible"/>
                                      </p:to>
                                    </p:set>
                                    <p:animEffect transition="in" filter="fade">
                                      <p:cBhvr>
                                        <p:cTn id="13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1" grpId="0" animBg="1"/>
      <p:bldP spid="32" grpId="0" animBg="1"/>
      <p:bldP spid="37" grpId="0" animBg="1"/>
      <p:bldP spid="39" grpId="0" animBg="1"/>
      <p:bldP spid="40" grpId="0" animBg="1"/>
      <p:bldP spid="41" grpId="0" animBg="1"/>
      <p:bldP spid="46" grpId="1"/>
      <p:bldP spid="107" grpId="1" animBg="1"/>
      <p:bldP spid="67" grpId="1" animBg="1"/>
      <p:bldP spid="68" grpId="1" animBg="1"/>
      <p:bldP spid="69" grpId="1"/>
      <p:bldP spid="95" grpId="0"/>
      <p:bldP spid="97" grpId="0"/>
      <p:bldP spid="102" grpId="1"/>
      <p:bldP spid="137" grpId="0" animBg="1"/>
      <p:bldP spid="141" grpId="0" animBg="1"/>
      <p:bldP spid="149" grpId="0" animBg="1"/>
      <p:bldP spid="152" grpId="0" animBg="1"/>
      <p:bldP spid="156" grpId="0" animBg="1"/>
      <p:bldP spid="159" grpId="0" animBg="1"/>
      <p:bldP spid="163" grpId="0" animBg="1"/>
      <p:bldP spid="168" grpId="0" animBg="1"/>
      <p:bldP spid="17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F047-6402-3528-8924-7319D947FD4D}"/>
              </a:ext>
            </a:extLst>
          </p:cNvPr>
          <p:cNvSpPr>
            <a:spLocks noGrp="1"/>
          </p:cNvSpPr>
          <p:nvPr>
            <p:ph type="title"/>
          </p:nvPr>
        </p:nvSpPr>
        <p:spPr/>
        <p:txBody>
          <a:bodyPr/>
          <a:lstStyle/>
          <a:p>
            <a:r>
              <a:rPr lang="en-US" dirty="0"/>
              <a:t>Circle detection results</a:t>
            </a:r>
          </a:p>
        </p:txBody>
      </p:sp>
      <p:pic>
        <p:nvPicPr>
          <p:cNvPr id="5" name="Picture 4" descr="A close-up of coins&#10;&#10;AI-generated content may be incorrect.">
            <a:extLst>
              <a:ext uri="{FF2B5EF4-FFF2-40B4-BE49-F238E27FC236}">
                <a16:creationId xmlns:a16="http://schemas.microsoft.com/office/drawing/2014/main" id="{DFAEB641-A1F4-9998-4875-281C2599E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9" y="1453652"/>
            <a:ext cx="2270413" cy="2782435"/>
          </a:xfrm>
          <a:prstGeom prst="rect">
            <a:avLst/>
          </a:prstGeom>
        </p:spPr>
      </p:pic>
      <p:pic>
        <p:nvPicPr>
          <p:cNvPr id="7" name="Picture 6" descr="A group of white circles on a black background&#10;&#10;AI-generated content may be incorrect.">
            <a:extLst>
              <a:ext uri="{FF2B5EF4-FFF2-40B4-BE49-F238E27FC236}">
                <a16:creationId xmlns:a16="http://schemas.microsoft.com/office/drawing/2014/main" id="{417519CC-6937-B40A-E0D9-0D7B79BCE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3804" y="1453652"/>
            <a:ext cx="2079044" cy="2782434"/>
          </a:xfrm>
          <a:prstGeom prst="rect">
            <a:avLst/>
          </a:prstGeom>
        </p:spPr>
      </p:pic>
      <p:pic>
        <p:nvPicPr>
          <p:cNvPr id="9" name="Picture 8" descr="A group of bubbles in the dark&#10;&#10;AI-generated content may be incorrect.">
            <a:extLst>
              <a:ext uri="{FF2B5EF4-FFF2-40B4-BE49-F238E27FC236}">
                <a16:creationId xmlns:a16="http://schemas.microsoft.com/office/drawing/2014/main" id="{B017EFDC-347F-051B-726F-FEE68E765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0334" y="1441203"/>
            <a:ext cx="2079044" cy="2794883"/>
          </a:xfrm>
          <a:prstGeom prst="rect">
            <a:avLst/>
          </a:prstGeom>
        </p:spPr>
      </p:pic>
      <p:pic>
        <p:nvPicPr>
          <p:cNvPr id="11" name="Picture 10" descr="A group of circles with light spots&#10;&#10;AI-generated content may be incorrect.">
            <a:extLst>
              <a:ext uri="{FF2B5EF4-FFF2-40B4-BE49-F238E27FC236}">
                <a16:creationId xmlns:a16="http://schemas.microsoft.com/office/drawing/2014/main" id="{71068B46-CC27-2EE4-E7C1-D43CC958F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6864" y="1416095"/>
            <a:ext cx="2108803" cy="2807541"/>
          </a:xfrm>
          <a:prstGeom prst="rect">
            <a:avLst/>
          </a:prstGeom>
        </p:spPr>
      </p:pic>
      <p:sp>
        <p:nvSpPr>
          <p:cNvPr id="12" name="Hộp Văn bản 42">
            <a:extLst>
              <a:ext uri="{FF2B5EF4-FFF2-40B4-BE49-F238E27FC236}">
                <a16:creationId xmlns:a16="http://schemas.microsoft.com/office/drawing/2014/main" id="{2A1BF476-5E8A-79DA-DFD7-06A01DA28D71}"/>
              </a:ext>
            </a:extLst>
          </p:cNvPr>
          <p:cNvSpPr txBox="1"/>
          <p:nvPr/>
        </p:nvSpPr>
        <p:spPr>
          <a:xfrm>
            <a:off x="993434" y="4236086"/>
            <a:ext cx="174118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Original Image</a:t>
            </a:r>
          </a:p>
        </p:txBody>
      </p:sp>
      <p:sp>
        <p:nvSpPr>
          <p:cNvPr id="13" name="Hộp Văn bản 42">
            <a:extLst>
              <a:ext uri="{FF2B5EF4-FFF2-40B4-BE49-F238E27FC236}">
                <a16:creationId xmlns:a16="http://schemas.microsoft.com/office/drawing/2014/main" id="{C436F2AA-9C42-78DA-015D-214787A6B1F6}"/>
              </a:ext>
            </a:extLst>
          </p:cNvPr>
          <p:cNvSpPr txBox="1"/>
          <p:nvPr/>
        </p:nvSpPr>
        <p:spPr>
          <a:xfrm>
            <a:off x="4427299" y="4236086"/>
            <a:ext cx="71205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Edge</a:t>
            </a:r>
          </a:p>
        </p:txBody>
      </p:sp>
      <mc:AlternateContent xmlns:mc="http://schemas.openxmlformats.org/markup-compatibility/2006" xmlns:a14="http://schemas.microsoft.com/office/drawing/2010/main">
        <mc:Choice Requires="a14">
          <p:sp>
            <p:nvSpPr>
              <p:cNvPr id="14" name="Hộp Văn bản 42">
                <a:extLst>
                  <a:ext uri="{FF2B5EF4-FFF2-40B4-BE49-F238E27FC236}">
                    <a16:creationId xmlns:a16="http://schemas.microsoft.com/office/drawing/2014/main" id="{1AB0CD83-FB69-AF35-4E5C-E95D459D4506}"/>
                  </a:ext>
                </a:extLst>
              </p:cNvPr>
              <p:cNvSpPr txBox="1"/>
              <p:nvPr/>
            </p:nvSpPr>
            <p:spPr>
              <a:xfrm>
                <a:off x="6632626" y="4236086"/>
                <a:ext cx="2014462" cy="707886"/>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Hough Transform</a:t>
                </a:r>
              </a:p>
              <a:p>
                <a:pPr algn="ct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𝐴</m:t>
                        </m:r>
                      </m:e>
                      <m:sub>
                        <m:r>
                          <a:rPr lang="en-US" sz="2000" b="0" i="1" smtClean="0">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(a, b)</a:t>
                </a:r>
              </a:p>
            </p:txBody>
          </p:sp>
        </mc:Choice>
        <mc:Fallback xmlns="">
          <p:sp>
            <p:nvSpPr>
              <p:cNvPr id="14" name="Hộp Văn bản 42">
                <a:extLst>
                  <a:ext uri="{FF2B5EF4-FFF2-40B4-BE49-F238E27FC236}">
                    <a16:creationId xmlns:a16="http://schemas.microsoft.com/office/drawing/2014/main" id="{1AB0CD83-FB69-AF35-4E5C-E95D459D4506}"/>
                  </a:ext>
                </a:extLst>
              </p:cNvPr>
              <p:cNvSpPr txBox="1">
                <a:spLocks noRot="1" noChangeAspect="1" noMove="1" noResize="1" noEditPoints="1" noAdjustHandles="1" noChangeArrowheads="1" noChangeShapeType="1" noTextEdit="1"/>
              </p:cNvSpPr>
              <p:nvPr/>
            </p:nvSpPr>
            <p:spPr>
              <a:xfrm>
                <a:off x="6632626" y="4236086"/>
                <a:ext cx="2014462" cy="707886"/>
              </a:xfrm>
              <a:prstGeom prst="rect">
                <a:avLst/>
              </a:prstGeom>
              <a:blipFill>
                <a:blip r:embed="rId7"/>
                <a:stretch>
                  <a:fillRect l="-3030" t="-5172" r="-3333"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ộp Văn bản 42">
                <a:extLst>
                  <a:ext uri="{FF2B5EF4-FFF2-40B4-BE49-F238E27FC236}">
                    <a16:creationId xmlns:a16="http://schemas.microsoft.com/office/drawing/2014/main" id="{5B55C5EB-9A4A-A0B1-293E-7F64A67F8BE8}"/>
                  </a:ext>
                </a:extLst>
              </p:cNvPr>
              <p:cNvSpPr txBox="1"/>
              <p:nvPr/>
            </p:nvSpPr>
            <p:spPr>
              <a:xfrm>
                <a:off x="9551205" y="4223636"/>
                <a:ext cx="2014462" cy="707886"/>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Hough Transform</a:t>
                </a:r>
              </a:p>
              <a:p>
                <a:pPr algn="ct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𝐴</m:t>
                        </m:r>
                      </m:e>
                      <m:sub>
                        <m:r>
                          <a:rPr lang="en-US" sz="2000" b="0" i="1" smtClean="0">
                            <a:latin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(a, b)</a:t>
                </a:r>
              </a:p>
            </p:txBody>
          </p:sp>
        </mc:Choice>
        <mc:Fallback xmlns="">
          <p:sp>
            <p:nvSpPr>
              <p:cNvPr id="15" name="Hộp Văn bản 42">
                <a:extLst>
                  <a:ext uri="{FF2B5EF4-FFF2-40B4-BE49-F238E27FC236}">
                    <a16:creationId xmlns:a16="http://schemas.microsoft.com/office/drawing/2014/main" id="{5B55C5EB-9A4A-A0B1-293E-7F64A67F8BE8}"/>
                  </a:ext>
                </a:extLst>
              </p:cNvPr>
              <p:cNvSpPr txBox="1">
                <a:spLocks noRot="1" noChangeAspect="1" noMove="1" noResize="1" noEditPoints="1" noAdjustHandles="1" noChangeArrowheads="1" noChangeShapeType="1" noTextEdit="1"/>
              </p:cNvSpPr>
              <p:nvPr/>
            </p:nvSpPr>
            <p:spPr>
              <a:xfrm>
                <a:off x="9551205" y="4223636"/>
                <a:ext cx="2014462" cy="707886"/>
              </a:xfrm>
              <a:prstGeom prst="rect">
                <a:avLst/>
              </a:prstGeom>
              <a:blipFill>
                <a:blip r:embed="rId8"/>
                <a:stretch>
                  <a:fillRect l="-3333" t="-5172" r="-3030" b="-1465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45612AB-283D-55AA-55CE-D5471EC9647B}"/>
              </a:ext>
            </a:extLst>
          </p:cNvPr>
          <p:cNvSpPr/>
          <p:nvPr/>
        </p:nvSpPr>
        <p:spPr>
          <a:xfrm>
            <a:off x="1514475" y="2876550"/>
            <a:ext cx="323850" cy="320040"/>
          </a:xfrm>
          <a:prstGeom prst="ellipse">
            <a:avLst/>
          </a:prstGeom>
          <a:noFill/>
          <a:ln w="381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Hộp Văn bản 42">
                <a:extLst>
                  <a:ext uri="{FF2B5EF4-FFF2-40B4-BE49-F238E27FC236}">
                    <a16:creationId xmlns:a16="http://schemas.microsoft.com/office/drawing/2014/main" id="{2AFBF80B-BC09-304A-71B8-2544928D7604}"/>
                  </a:ext>
                </a:extLst>
              </p:cNvPr>
              <p:cNvSpPr txBox="1"/>
              <p:nvPr/>
            </p:nvSpPr>
            <p:spPr>
              <a:xfrm>
                <a:off x="7265105" y="1015985"/>
                <a:ext cx="749501" cy="400110"/>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r =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𝑟</m:t>
                        </m:r>
                      </m:e>
                      <m:sub>
                        <m:r>
                          <a:rPr lang="en-US" sz="2000" b="0" i="1" smtClean="0">
                            <a:latin typeface="Cambria Math" panose="02040503050406030204" pitchFamily="18" charset="0"/>
                            <a:cs typeface="Times New Roman" panose="02020603050405020304" pitchFamily="18" charset="0"/>
                          </a:rPr>
                          <m:t>1</m:t>
                        </m:r>
                      </m:sub>
                    </m:sSub>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19" name="Hộp Văn bản 42">
                <a:extLst>
                  <a:ext uri="{FF2B5EF4-FFF2-40B4-BE49-F238E27FC236}">
                    <a16:creationId xmlns:a16="http://schemas.microsoft.com/office/drawing/2014/main" id="{2AFBF80B-BC09-304A-71B8-2544928D7604}"/>
                  </a:ext>
                </a:extLst>
              </p:cNvPr>
              <p:cNvSpPr txBox="1">
                <a:spLocks noRot="1" noChangeAspect="1" noMove="1" noResize="1" noEditPoints="1" noAdjustHandles="1" noChangeArrowheads="1" noChangeShapeType="1" noTextEdit="1"/>
              </p:cNvSpPr>
              <p:nvPr/>
            </p:nvSpPr>
            <p:spPr>
              <a:xfrm>
                <a:off x="7265105" y="1015985"/>
                <a:ext cx="749501" cy="400110"/>
              </a:xfrm>
              <a:prstGeom prst="rect">
                <a:avLst/>
              </a:prstGeom>
              <a:blipFill>
                <a:blip r:embed="rId9"/>
                <a:stretch>
                  <a:fillRect l="-8943" t="-9231" b="-2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Hộp Văn bản 42">
                <a:extLst>
                  <a:ext uri="{FF2B5EF4-FFF2-40B4-BE49-F238E27FC236}">
                    <a16:creationId xmlns:a16="http://schemas.microsoft.com/office/drawing/2014/main" id="{584BA9FD-BA43-4205-AADE-CBAE42A8EF39}"/>
                  </a:ext>
                </a:extLst>
              </p:cNvPr>
              <p:cNvSpPr txBox="1"/>
              <p:nvPr/>
            </p:nvSpPr>
            <p:spPr>
              <a:xfrm>
                <a:off x="10133533" y="1015985"/>
                <a:ext cx="755463" cy="400110"/>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r =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𝑟</m:t>
                        </m:r>
                      </m:e>
                      <m:sub>
                        <m:r>
                          <a:rPr lang="en-US" sz="2000" b="0" i="1" smtClean="0">
                            <a:latin typeface="Cambria Math" panose="02040503050406030204" pitchFamily="18" charset="0"/>
                            <a:cs typeface="Times New Roman" panose="02020603050405020304" pitchFamily="18" charset="0"/>
                          </a:rPr>
                          <m:t>2</m:t>
                        </m:r>
                      </m:sub>
                    </m:sSub>
                  </m:oMath>
                </a14:m>
                <a:endParaRPr lang="en-US" sz="2000" dirty="0">
                  <a:latin typeface="Times New Roman" panose="02020603050405020304" pitchFamily="18" charset="0"/>
                  <a:cs typeface="Times New Roman" panose="02020603050405020304" pitchFamily="18" charset="0"/>
                </a:endParaRPr>
              </a:p>
            </p:txBody>
          </p:sp>
        </mc:Choice>
        <mc:Fallback>
          <p:sp>
            <p:nvSpPr>
              <p:cNvPr id="20" name="Hộp Văn bản 42">
                <a:extLst>
                  <a:ext uri="{FF2B5EF4-FFF2-40B4-BE49-F238E27FC236}">
                    <a16:creationId xmlns:a16="http://schemas.microsoft.com/office/drawing/2014/main" id="{584BA9FD-BA43-4205-AADE-CBAE42A8EF39}"/>
                  </a:ext>
                </a:extLst>
              </p:cNvPr>
              <p:cNvSpPr txBox="1">
                <a:spLocks noRot="1" noChangeAspect="1" noMove="1" noResize="1" noEditPoints="1" noAdjustHandles="1" noChangeArrowheads="1" noChangeShapeType="1" noTextEdit="1"/>
              </p:cNvSpPr>
              <p:nvPr/>
            </p:nvSpPr>
            <p:spPr>
              <a:xfrm>
                <a:off x="10133533" y="1015985"/>
                <a:ext cx="755463" cy="400110"/>
              </a:xfrm>
              <a:prstGeom prst="rect">
                <a:avLst/>
              </a:prstGeom>
              <a:blipFill>
                <a:blip r:embed="rId10"/>
                <a:stretch>
                  <a:fillRect l="-8065" t="-9231" b="-27692"/>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5848C4B3-6B43-3E17-0D30-33BF5422B80D}"/>
              </a:ext>
            </a:extLst>
          </p:cNvPr>
          <p:cNvSpPr/>
          <p:nvPr/>
        </p:nvSpPr>
        <p:spPr>
          <a:xfrm>
            <a:off x="7404111" y="2850356"/>
            <a:ext cx="125401" cy="12906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Oval 21">
            <a:extLst>
              <a:ext uri="{FF2B5EF4-FFF2-40B4-BE49-F238E27FC236}">
                <a16:creationId xmlns:a16="http://schemas.microsoft.com/office/drawing/2014/main" id="{26A263CF-A743-0B01-63D2-A731781E96FE}"/>
              </a:ext>
            </a:extLst>
          </p:cNvPr>
          <p:cNvSpPr/>
          <p:nvPr/>
        </p:nvSpPr>
        <p:spPr>
          <a:xfrm>
            <a:off x="10247323" y="1949995"/>
            <a:ext cx="125401" cy="12906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9" name="Oval 28">
            <a:extLst>
              <a:ext uri="{FF2B5EF4-FFF2-40B4-BE49-F238E27FC236}">
                <a16:creationId xmlns:a16="http://schemas.microsoft.com/office/drawing/2014/main" id="{06CC662A-11E5-7573-9170-CBF91AA2740A}"/>
              </a:ext>
            </a:extLst>
          </p:cNvPr>
          <p:cNvSpPr/>
          <p:nvPr/>
        </p:nvSpPr>
        <p:spPr>
          <a:xfrm>
            <a:off x="10015285" y="3686625"/>
            <a:ext cx="125401" cy="12906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0" name="Oval 29">
            <a:extLst>
              <a:ext uri="{FF2B5EF4-FFF2-40B4-BE49-F238E27FC236}">
                <a16:creationId xmlns:a16="http://schemas.microsoft.com/office/drawing/2014/main" id="{C215E6AD-488A-87AD-E065-FACD1F995A72}"/>
              </a:ext>
            </a:extLst>
          </p:cNvPr>
          <p:cNvSpPr/>
          <p:nvPr/>
        </p:nvSpPr>
        <p:spPr>
          <a:xfrm>
            <a:off x="10975997" y="3304077"/>
            <a:ext cx="125401" cy="12906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Oval 30">
            <a:extLst>
              <a:ext uri="{FF2B5EF4-FFF2-40B4-BE49-F238E27FC236}">
                <a16:creationId xmlns:a16="http://schemas.microsoft.com/office/drawing/2014/main" id="{A0216D77-D8B6-E739-5FDD-510DD2D98384}"/>
              </a:ext>
            </a:extLst>
          </p:cNvPr>
          <p:cNvSpPr/>
          <p:nvPr/>
        </p:nvSpPr>
        <p:spPr>
          <a:xfrm>
            <a:off x="2176461" y="3343217"/>
            <a:ext cx="385763" cy="384048"/>
          </a:xfrm>
          <a:prstGeom prst="ellipse">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2" name="Oval 31">
            <a:extLst>
              <a:ext uri="{FF2B5EF4-FFF2-40B4-BE49-F238E27FC236}">
                <a16:creationId xmlns:a16="http://schemas.microsoft.com/office/drawing/2014/main" id="{DFE7D532-715B-C0CD-2FEC-D81528E9C485}"/>
              </a:ext>
            </a:extLst>
          </p:cNvPr>
          <p:cNvSpPr/>
          <p:nvPr/>
        </p:nvSpPr>
        <p:spPr>
          <a:xfrm>
            <a:off x="1166810" y="3746394"/>
            <a:ext cx="385763" cy="384048"/>
          </a:xfrm>
          <a:prstGeom prst="ellipse">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3" name="Oval 32">
            <a:extLst>
              <a:ext uri="{FF2B5EF4-FFF2-40B4-BE49-F238E27FC236}">
                <a16:creationId xmlns:a16="http://schemas.microsoft.com/office/drawing/2014/main" id="{A189FC22-626B-5006-531A-3F5D320EAE6A}"/>
              </a:ext>
            </a:extLst>
          </p:cNvPr>
          <p:cNvSpPr/>
          <p:nvPr/>
        </p:nvSpPr>
        <p:spPr>
          <a:xfrm>
            <a:off x="1400173" y="1909343"/>
            <a:ext cx="385763" cy="384048"/>
          </a:xfrm>
          <a:prstGeom prst="ellipse">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16489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9" grpId="0" animBg="1"/>
      <p:bldP spid="30" grpId="0" animBg="1"/>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CCF5CBC2-4268-9EF0-DD2E-906441629A07}"/>
              </a:ext>
            </a:extLst>
          </p:cNvPr>
          <p:cNvCxnSpPr/>
          <p:nvPr/>
        </p:nvCxnSpPr>
        <p:spPr>
          <a:xfrm flipV="1">
            <a:off x="6918325" y="1768856"/>
            <a:ext cx="0" cy="2638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031F98-37EF-B7BE-2C9F-7073BC218CA1}"/>
              </a:ext>
            </a:extLst>
          </p:cNvPr>
          <p:cNvCxnSpPr/>
          <p:nvPr/>
        </p:nvCxnSpPr>
        <p:spPr>
          <a:xfrm>
            <a:off x="6918325" y="4407281"/>
            <a:ext cx="3390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7C226F2-FBD2-6041-230C-A6B2CF9CBED0}"/>
              </a:ext>
            </a:extLst>
          </p:cNvPr>
          <p:cNvCxnSpPr>
            <a:cxnSpLocks/>
          </p:cNvCxnSpPr>
          <p:nvPr/>
        </p:nvCxnSpPr>
        <p:spPr>
          <a:xfrm flipV="1">
            <a:off x="6918325" y="1427647"/>
            <a:ext cx="3496509" cy="2979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D00D19E7-F83B-D3CF-1E57-1EC23DA0CAA0}"/>
              </a:ext>
            </a:extLst>
          </p:cNvPr>
          <p:cNvSpPr/>
          <p:nvPr/>
        </p:nvSpPr>
        <p:spPr>
          <a:xfrm>
            <a:off x="7427709" y="2917111"/>
            <a:ext cx="3171825" cy="1047741"/>
          </a:xfrm>
          <a:prstGeom prst="parallelogram">
            <a:avLst>
              <a:gd name="adj" fmla="val 115909"/>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0186443E-1C20-60AE-C5B2-7879C331658D}"/>
              </a:ext>
            </a:extLst>
          </p:cNvPr>
          <p:cNvSpPr/>
          <p:nvPr/>
        </p:nvSpPr>
        <p:spPr>
          <a:xfrm>
            <a:off x="7485169" y="2401690"/>
            <a:ext cx="3171825" cy="1047741"/>
          </a:xfrm>
          <a:prstGeom prst="parallelogram">
            <a:avLst>
              <a:gd name="adj" fmla="val 117364"/>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867AA99-549E-18E2-4C88-59D6673621F3}"/>
              </a:ext>
            </a:extLst>
          </p:cNvPr>
          <p:cNvSpPr/>
          <p:nvPr/>
        </p:nvSpPr>
        <p:spPr>
          <a:xfrm>
            <a:off x="7608675" y="1881788"/>
            <a:ext cx="3171825" cy="1047741"/>
          </a:xfrm>
          <a:prstGeom prst="parallelogram">
            <a:avLst>
              <a:gd name="adj" fmla="val 11736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838B4073-923A-4968-D9F5-DFAB5154B7DE}"/>
              </a:ext>
            </a:extLst>
          </p:cNvPr>
          <p:cNvCxnSpPr/>
          <p:nvPr/>
        </p:nvCxnSpPr>
        <p:spPr>
          <a:xfrm flipH="1">
            <a:off x="6918325" y="3964853"/>
            <a:ext cx="83500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7F918E0-7B68-484E-7A3C-2F213CB56BE9}"/>
              </a:ext>
            </a:extLst>
          </p:cNvPr>
          <p:cNvCxnSpPr>
            <a:cxnSpLocks/>
          </p:cNvCxnSpPr>
          <p:nvPr/>
        </p:nvCxnSpPr>
        <p:spPr>
          <a:xfrm flipH="1">
            <a:off x="6937481" y="3448601"/>
            <a:ext cx="109537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3A5B12-B909-9507-3744-A2723EB8D7F8}"/>
              </a:ext>
            </a:extLst>
          </p:cNvPr>
          <p:cNvCxnSpPr>
            <a:cxnSpLocks/>
          </p:cNvCxnSpPr>
          <p:nvPr/>
        </p:nvCxnSpPr>
        <p:spPr>
          <a:xfrm flipH="1">
            <a:off x="6918325" y="2927632"/>
            <a:ext cx="167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ED69535-65BF-0B08-3642-43CCFE485351}"/>
              </a:ext>
            </a:extLst>
          </p:cNvPr>
          <p:cNvSpPr/>
          <p:nvPr/>
        </p:nvSpPr>
        <p:spPr>
          <a:xfrm rot="20511878">
            <a:off x="8523087" y="2114884"/>
            <a:ext cx="1162042" cy="632319"/>
          </a:xfrm>
          <a:prstGeom prst="ellipse">
            <a:avLst/>
          </a:prstGeom>
          <a:noFill/>
          <a:ln w="9525"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38937D48-3C81-0527-FCD1-7A846EF92A86}"/>
              </a:ext>
            </a:extLst>
          </p:cNvPr>
          <p:cNvCxnSpPr/>
          <p:nvPr/>
        </p:nvCxnSpPr>
        <p:spPr>
          <a:xfrm flipV="1">
            <a:off x="1689100" y="1768856"/>
            <a:ext cx="0" cy="2638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2C06DC2-7F76-A05C-CBEC-B152E235218F}"/>
              </a:ext>
            </a:extLst>
          </p:cNvPr>
          <p:cNvCxnSpPr/>
          <p:nvPr/>
        </p:nvCxnSpPr>
        <p:spPr>
          <a:xfrm>
            <a:off x="1670050" y="4416806"/>
            <a:ext cx="3390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Hình Bầu dục 12">
            <a:extLst>
              <a:ext uri="{FF2B5EF4-FFF2-40B4-BE49-F238E27FC236}">
                <a16:creationId xmlns:a16="http://schemas.microsoft.com/office/drawing/2014/main" id="{C7AE6C86-6C6D-1A6B-5D72-6CC853775A7F}"/>
              </a:ext>
            </a:extLst>
          </p:cNvPr>
          <p:cNvSpPr/>
          <p:nvPr/>
        </p:nvSpPr>
        <p:spPr>
          <a:xfrm>
            <a:off x="4003880" y="3102684"/>
            <a:ext cx="1119772" cy="1146374"/>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3" name="Hình Bầu dục 72">
            <a:extLst>
              <a:ext uri="{FF2B5EF4-FFF2-40B4-BE49-F238E27FC236}">
                <a16:creationId xmlns:a16="http://schemas.microsoft.com/office/drawing/2014/main" id="{02FB4C3F-A7F3-256D-A9F4-AB2724F73DB5}"/>
              </a:ext>
            </a:extLst>
          </p:cNvPr>
          <p:cNvSpPr/>
          <p:nvPr/>
        </p:nvSpPr>
        <p:spPr>
          <a:xfrm>
            <a:off x="4499039" y="3609459"/>
            <a:ext cx="129453" cy="13282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9" name="Hình Bầu dục 72">
            <a:extLst>
              <a:ext uri="{FF2B5EF4-FFF2-40B4-BE49-F238E27FC236}">
                <a16:creationId xmlns:a16="http://schemas.microsoft.com/office/drawing/2014/main" id="{A8347853-E86C-BF63-9663-411F565D2C1C}"/>
              </a:ext>
            </a:extLst>
          </p:cNvPr>
          <p:cNvSpPr/>
          <p:nvPr/>
        </p:nvSpPr>
        <p:spPr>
          <a:xfrm rot="20246886">
            <a:off x="9039380" y="2370673"/>
            <a:ext cx="129453" cy="8233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Hình Bầu dục 72">
            <a:extLst>
              <a:ext uri="{FF2B5EF4-FFF2-40B4-BE49-F238E27FC236}">
                <a16:creationId xmlns:a16="http://schemas.microsoft.com/office/drawing/2014/main" id="{E4A978BF-E742-EF02-AB6C-FC544AE76251}"/>
              </a:ext>
            </a:extLst>
          </p:cNvPr>
          <p:cNvSpPr/>
          <p:nvPr/>
        </p:nvSpPr>
        <p:spPr>
          <a:xfrm>
            <a:off x="2939968" y="2745650"/>
            <a:ext cx="129453" cy="13282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 name="Hình Bầu dục 72">
            <a:extLst>
              <a:ext uri="{FF2B5EF4-FFF2-40B4-BE49-F238E27FC236}">
                <a16:creationId xmlns:a16="http://schemas.microsoft.com/office/drawing/2014/main" id="{1CB38CE6-B4A1-27BA-9B88-17256065109C}"/>
              </a:ext>
            </a:extLst>
          </p:cNvPr>
          <p:cNvSpPr/>
          <p:nvPr/>
        </p:nvSpPr>
        <p:spPr>
          <a:xfrm>
            <a:off x="4837120" y="2445793"/>
            <a:ext cx="129453" cy="13282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6" name="Hình Bầu dục 12">
            <a:extLst>
              <a:ext uri="{FF2B5EF4-FFF2-40B4-BE49-F238E27FC236}">
                <a16:creationId xmlns:a16="http://schemas.microsoft.com/office/drawing/2014/main" id="{EC59BB82-4320-FCF9-3E20-AF806B98486B}"/>
              </a:ext>
            </a:extLst>
          </p:cNvPr>
          <p:cNvSpPr/>
          <p:nvPr/>
        </p:nvSpPr>
        <p:spPr>
          <a:xfrm>
            <a:off x="2089489" y="1862551"/>
            <a:ext cx="1828800" cy="18288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8" name="Hình Bầu dục 12">
            <a:extLst>
              <a:ext uri="{FF2B5EF4-FFF2-40B4-BE49-F238E27FC236}">
                <a16:creationId xmlns:a16="http://schemas.microsoft.com/office/drawing/2014/main" id="{B8F85016-8988-E2EB-F320-780E77FF7E65}"/>
              </a:ext>
            </a:extLst>
          </p:cNvPr>
          <p:cNvSpPr/>
          <p:nvPr/>
        </p:nvSpPr>
        <p:spPr>
          <a:xfrm>
            <a:off x="4551672" y="2157497"/>
            <a:ext cx="691539" cy="685032"/>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Hộp Văn bản 45">
                <a:extLst>
                  <a:ext uri="{FF2B5EF4-FFF2-40B4-BE49-F238E27FC236}">
                    <a16:creationId xmlns:a16="http://schemas.microsoft.com/office/drawing/2014/main" id="{A4DA7501-0E34-8047-C82E-39ED65EAE4BA}"/>
                  </a:ext>
                </a:extLst>
              </p:cNvPr>
              <p:cNvSpPr txBox="1"/>
              <p:nvPr/>
            </p:nvSpPr>
            <p:spPr>
              <a:xfrm>
                <a:off x="1331214" y="1740662"/>
                <a:ext cx="3761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𝑦</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70" name="Hộp Văn bản 45">
                <a:extLst>
                  <a:ext uri="{FF2B5EF4-FFF2-40B4-BE49-F238E27FC236}">
                    <a16:creationId xmlns:a16="http://schemas.microsoft.com/office/drawing/2014/main" id="{A4DA7501-0E34-8047-C82E-39ED65EAE4BA}"/>
                  </a:ext>
                </a:extLst>
              </p:cNvPr>
              <p:cNvSpPr txBox="1">
                <a:spLocks noRot="1" noChangeAspect="1" noMove="1" noResize="1" noEditPoints="1" noAdjustHandles="1" noChangeArrowheads="1" noChangeShapeType="1" noTextEdit="1"/>
              </p:cNvSpPr>
              <p:nvPr/>
            </p:nvSpPr>
            <p:spPr>
              <a:xfrm>
                <a:off x="1331214" y="1740662"/>
                <a:ext cx="376192" cy="369332"/>
              </a:xfrm>
              <a:prstGeom prst="rect">
                <a:avLst/>
              </a:prstGeom>
              <a:blipFill>
                <a:blip r:embed="rId3"/>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Hộp Văn bản 45">
                <a:extLst>
                  <a:ext uri="{FF2B5EF4-FFF2-40B4-BE49-F238E27FC236}">
                    <a16:creationId xmlns:a16="http://schemas.microsoft.com/office/drawing/2014/main" id="{9FD0E9D3-72E4-6D09-F78F-D31497FE56F2}"/>
                  </a:ext>
                </a:extLst>
              </p:cNvPr>
              <p:cNvSpPr txBox="1"/>
              <p:nvPr/>
            </p:nvSpPr>
            <p:spPr>
              <a:xfrm>
                <a:off x="4868528" y="4363801"/>
                <a:ext cx="372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𝑥</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71" name="Hộp Văn bản 45">
                <a:extLst>
                  <a:ext uri="{FF2B5EF4-FFF2-40B4-BE49-F238E27FC236}">
                    <a16:creationId xmlns:a16="http://schemas.microsoft.com/office/drawing/2014/main" id="{9FD0E9D3-72E4-6D09-F78F-D31497FE56F2}"/>
                  </a:ext>
                </a:extLst>
              </p:cNvPr>
              <p:cNvSpPr txBox="1">
                <a:spLocks noRot="1" noChangeAspect="1" noMove="1" noResize="1" noEditPoints="1" noAdjustHandles="1" noChangeArrowheads="1" noChangeShapeType="1" noTextEdit="1"/>
              </p:cNvSpPr>
              <p:nvPr/>
            </p:nvSpPr>
            <p:spPr>
              <a:xfrm>
                <a:off x="4868528" y="4363801"/>
                <a:ext cx="37279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Hộp Văn bản 45">
                <a:extLst>
                  <a:ext uri="{FF2B5EF4-FFF2-40B4-BE49-F238E27FC236}">
                    <a16:creationId xmlns:a16="http://schemas.microsoft.com/office/drawing/2014/main" id="{AD5646E5-5733-EF8B-91DA-FCAACE319722}"/>
                  </a:ext>
                </a:extLst>
              </p:cNvPr>
              <p:cNvSpPr txBox="1"/>
              <p:nvPr/>
            </p:nvSpPr>
            <p:spPr>
              <a:xfrm>
                <a:off x="9995182" y="1233456"/>
                <a:ext cx="3724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𝑏</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72" name="Hộp Văn bản 45">
                <a:extLst>
                  <a:ext uri="{FF2B5EF4-FFF2-40B4-BE49-F238E27FC236}">
                    <a16:creationId xmlns:a16="http://schemas.microsoft.com/office/drawing/2014/main" id="{AD5646E5-5733-EF8B-91DA-FCAACE319722}"/>
                  </a:ext>
                </a:extLst>
              </p:cNvPr>
              <p:cNvSpPr txBox="1">
                <a:spLocks noRot="1" noChangeAspect="1" noMove="1" noResize="1" noEditPoints="1" noAdjustHandles="1" noChangeArrowheads="1" noChangeShapeType="1" noTextEdit="1"/>
              </p:cNvSpPr>
              <p:nvPr/>
            </p:nvSpPr>
            <p:spPr>
              <a:xfrm>
                <a:off x="9995182" y="1233456"/>
                <a:ext cx="3724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Hộp Văn bản 45">
                <a:extLst>
                  <a:ext uri="{FF2B5EF4-FFF2-40B4-BE49-F238E27FC236}">
                    <a16:creationId xmlns:a16="http://schemas.microsoft.com/office/drawing/2014/main" id="{37C5B57B-EFD9-0997-BCAA-5559DFEDC1D9}"/>
                  </a:ext>
                </a:extLst>
              </p:cNvPr>
              <p:cNvSpPr txBox="1"/>
              <p:nvPr/>
            </p:nvSpPr>
            <p:spPr>
              <a:xfrm>
                <a:off x="9971529" y="4364806"/>
                <a:ext cx="3762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𝑎</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73" name="Hộp Văn bản 45">
                <a:extLst>
                  <a:ext uri="{FF2B5EF4-FFF2-40B4-BE49-F238E27FC236}">
                    <a16:creationId xmlns:a16="http://schemas.microsoft.com/office/drawing/2014/main" id="{37C5B57B-EFD9-0997-BCAA-5559DFEDC1D9}"/>
                  </a:ext>
                </a:extLst>
              </p:cNvPr>
              <p:cNvSpPr txBox="1">
                <a:spLocks noRot="1" noChangeAspect="1" noMove="1" noResize="1" noEditPoints="1" noAdjustHandles="1" noChangeArrowheads="1" noChangeShapeType="1" noTextEdit="1"/>
              </p:cNvSpPr>
              <p:nvPr/>
            </p:nvSpPr>
            <p:spPr>
              <a:xfrm>
                <a:off x="9971529" y="4364806"/>
                <a:ext cx="37625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Hộp Văn bản 45">
                <a:extLst>
                  <a:ext uri="{FF2B5EF4-FFF2-40B4-BE49-F238E27FC236}">
                    <a16:creationId xmlns:a16="http://schemas.microsoft.com/office/drawing/2014/main" id="{05096D3D-1F15-4737-CB24-77CF6D584F8D}"/>
                  </a:ext>
                </a:extLst>
              </p:cNvPr>
              <p:cNvSpPr txBox="1"/>
              <p:nvPr/>
            </p:nvSpPr>
            <p:spPr>
              <a:xfrm>
                <a:off x="6521014" y="1740662"/>
                <a:ext cx="356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𝑟</m:t>
                      </m:r>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74" name="Hộp Văn bản 45">
                <a:extLst>
                  <a:ext uri="{FF2B5EF4-FFF2-40B4-BE49-F238E27FC236}">
                    <a16:creationId xmlns:a16="http://schemas.microsoft.com/office/drawing/2014/main" id="{05096D3D-1F15-4737-CB24-77CF6D584F8D}"/>
                  </a:ext>
                </a:extLst>
              </p:cNvPr>
              <p:cNvSpPr txBox="1">
                <a:spLocks noRot="1" noChangeAspect="1" noMove="1" noResize="1" noEditPoints="1" noAdjustHandles="1" noChangeArrowheads="1" noChangeShapeType="1" noTextEdit="1"/>
              </p:cNvSpPr>
              <p:nvPr/>
            </p:nvSpPr>
            <p:spPr>
              <a:xfrm>
                <a:off x="6521014" y="1740662"/>
                <a:ext cx="3564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Hộp Văn bản 45">
                <a:extLst>
                  <a:ext uri="{FF2B5EF4-FFF2-40B4-BE49-F238E27FC236}">
                    <a16:creationId xmlns:a16="http://schemas.microsoft.com/office/drawing/2014/main" id="{A199E80D-EB7E-52F7-A5C4-781597E4C78B}"/>
                  </a:ext>
                </a:extLst>
              </p:cNvPr>
              <p:cNvSpPr txBox="1"/>
              <p:nvPr/>
            </p:nvSpPr>
            <p:spPr>
              <a:xfrm>
                <a:off x="6344247" y="3930208"/>
                <a:ext cx="663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𝑚𝑖𝑛</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75" name="Hộp Văn bản 45">
                <a:extLst>
                  <a:ext uri="{FF2B5EF4-FFF2-40B4-BE49-F238E27FC236}">
                    <a16:creationId xmlns:a16="http://schemas.microsoft.com/office/drawing/2014/main" id="{A199E80D-EB7E-52F7-A5C4-781597E4C78B}"/>
                  </a:ext>
                </a:extLst>
              </p:cNvPr>
              <p:cNvSpPr txBox="1">
                <a:spLocks noRot="1" noChangeAspect="1" noMove="1" noResize="1" noEditPoints="1" noAdjustHandles="1" noChangeArrowheads="1" noChangeShapeType="1" noTextEdit="1"/>
              </p:cNvSpPr>
              <p:nvPr/>
            </p:nvSpPr>
            <p:spPr>
              <a:xfrm>
                <a:off x="6344247" y="3930208"/>
                <a:ext cx="663835" cy="369332"/>
              </a:xfrm>
              <a:prstGeom prst="rect">
                <a:avLst/>
              </a:prstGeom>
              <a:blipFill>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Hộp Văn bản 45">
                <a:extLst>
                  <a:ext uri="{FF2B5EF4-FFF2-40B4-BE49-F238E27FC236}">
                    <a16:creationId xmlns:a16="http://schemas.microsoft.com/office/drawing/2014/main" id="{F67999F1-0A72-FA94-6878-CC85D8328D31}"/>
                  </a:ext>
                </a:extLst>
              </p:cNvPr>
              <p:cNvSpPr txBox="1"/>
              <p:nvPr/>
            </p:nvSpPr>
            <p:spPr>
              <a:xfrm>
                <a:off x="6284865" y="2156739"/>
                <a:ext cx="6893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𝑚𝑎𝑥</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76" name="Hộp Văn bản 45">
                <a:extLst>
                  <a:ext uri="{FF2B5EF4-FFF2-40B4-BE49-F238E27FC236}">
                    <a16:creationId xmlns:a16="http://schemas.microsoft.com/office/drawing/2014/main" id="{F67999F1-0A72-FA94-6878-CC85D8328D31}"/>
                  </a:ext>
                </a:extLst>
              </p:cNvPr>
              <p:cNvSpPr txBox="1">
                <a:spLocks noRot="1" noChangeAspect="1" noMove="1" noResize="1" noEditPoints="1" noAdjustHandles="1" noChangeArrowheads="1" noChangeShapeType="1" noTextEdit="1"/>
              </p:cNvSpPr>
              <p:nvPr/>
            </p:nvSpPr>
            <p:spPr>
              <a:xfrm>
                <a:off x="6284865" y="2156739"/>
                <a:ext cx="68935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Hộp Văn bản 45">
                <a:extLst>
                  <a:ext uri="{FF2B5EF4-FFF2-40B4-BE49-F238E27FC236}">
                    <a16:creationId xmlns:a16="http://schemas.microsoft.com/office/drawing/2014/main" id="{A022CBC8-F150-D8DC-8773-C42D24FCEC1F}"/>
                  </a:ext>
                </a:extLst>
              </p:cNvPr>
              <p:cNvSpPr txBox="1"/>
              <p:nvPr/>
            </p:nvSpPr>
            <p:spPr>
              <a:xfrm>
                <a:off x="6525585" y="3706140"/>
                <a:ext cx="4280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1</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80" name="Hộp Văn bản 45">
                <a:extLst>
                  <a:ext uri="{FF2B5EF4-FFF2-40B4-BE49-F238E27FC236}">
                    <a16:creationId xmlns:a16="http://schemas.microsoft.com/office/drawing/2014/main" id="{A022CBC8-F150-D8DC-8773-C42D24FCEC1F}"/>
                  </a:ext>
                </a:extLst>
              </p:cNvPr>
              <p:cNvSpPr txBox="1">
                <a:spLocks noRot="1" noChangeAspect="1" noMove="1" noResize="1" noEditPoints="1" noAdjustHandles="1" noChangeArrowheads="1" noChangeShapeType="1" noTextEdit="1"/>
              </p:cNvSpPr>
              <p:nvPr/>
            </p:nvSpPr>
            <p:spPr>
              <a:xfrm>
                <a:off x="6525585" y="3706140"/>
                <a:ext cx="42800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Hộp Văn bản 45">
                <a:extLst>
                  <a:ext uri="{FF2B5EF4-FFF2-40B4-BE49-F238E27FC236}">
                    <a16:creationId xmlns:a16="http://schemas.microsoft.com/office/drawing/2014/main" id="{F493EB2B-56C7-C963-0D8C-DDE6E983D847}"/>
                  </a:ext>
                </a:extLst>
              </p:cNvPr>
              <p:cNvSpPr txBox="1"/>
              <p:nvPr/>
            </p:nvSpPr>
            <p:spPr>
              <a:xfrm>
                <a:off x="6525044" y="3185171"/>
                <a:ext cx="4333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2</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81" name="Hộp Văn bản 45">
                <a:extLst>
                  <a:ext uri="{FF2B5EF4-FFF2-40B4-BE49-F238E27FC236}">
                    <a16:creationId xmlns:a16="http://schemas.microsoft.com/office/drawing/2014/main" id="{F493EB2B-56C7-C963-0D8C-DDE6E983D847}"/>
                  </a:ext>
                </a:extLst>
              </p:cNvPr>
              <p:cNvSpPr txBox="1">
                <a:spLocks noRot="1" noChangeAspect="1" noMove="1" noResize="1" noEditPoints="1" noAdjustHandles="1" noChangeArrowheads="1" noChangeShapeType="1" noTextEdit="1"/>
              </p:cNvSpPr>
              <p:nvPr/>
            </p:nvSpPr>
            <p:spPr>
              <a:xfrm>
                <a:off x="6525044" y="3185171"/>
                <a:ext cx="433324" cy="369332"/>
              </a:xfrm>
              <a:prstGeom prst="rect">
                <a:avLst/>
              </a:prstGeom>
              <a:blipFill>
                <a:blip r:embed="rId11"/>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Hộp Văn bản 45">
                <a:extLst>
                  <a:ext uri="{FF2B5EF4-FFF2-40B4-BE49-F238E27FC236}">
                    <a16:creationId xmlns:a16="http://schemas.microsoft.com/office/drawing/2014/main" id="{4C044FF0-0B32-8DC7-2B9A-B12E46811308}"/>
                  </a:ext>
                </a:extLst>
              </p:cNvPr>
              <p:cNvSpPr txBox="1"/>
              <p:nvPr/>
            </p:nvSpPr>
            <p:spPr>
              <a:xfrm>
                <a:off x="6504156" y="2654420"/>
                <a:ext cx="4333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3</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82" name="Hộp Văn bản 45">
                <a:extLst>
                  <a:ext uri="{FF2B5EF4-FFF2-40B4-BE49-F238E27FC236}">
                    <a16:creationId xmlns:a16="http://schemas.microsoft.com/office/drawing/2014/main" id="{4C044FF0-0B32-8DC7-2B9A-B12E46811308}"/>
                  </a:ext>
                </a:extLst>
              </p:cNvPr>
              <p:cNvSpPr txBox="1">
                <a:spLocks noRot="1" noChangeAspect="1" noMove="1" noResize="1" noEditPoints="1" noAdjustHandles="1" noChangeArrowheads="1" noChangeShapeType="1" noTextEdit="1"/>
              </p:cNvSpPr>
              <p:nvPr/>
            </p:nvSpPr>
            <p:spPr>
              <a:xfrm>
                <a:off x="6504156" y="2654420"/>
                <a:ext cx="43332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Hộp Văn bản 45">
                <a:extLst>
                  <a:ext uri="{FF2B5EF4-FFF2-40B4-BE49-F238E27FC236}">
                    <a16:creationId xmlns:a16="http://schemas.microsoft.com/office/drawing/2014/main" id="{C05F4B80-20A4-E91F-1D2D-E6D550A25CC8}"/>
                  </a:ext>
                </a:extLst>
              </p:cNvPr>
              <p:cNvSpPr txBox="1"/>
              <p:nvPr/>
            </p:nvSpPr>
            <p:spPr>
              <a:xfrm>
                <a:off x="5086987" y="2575517"/>
                <a:ext cx="4280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1</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83" name="Hộp Văn bản 45">
                <a:extLst>
                  <a:ext uri="{FF2B5EF4-FFF2-40B4-BE49-F238E27FC236}">
                    <a16:creationId xmlns:a16="http://schemas.microsoft.com/office/drawing/2014/main" id="{C05F4B80-20A4-E91F-1D2D-E6D550A25CC8}"/>
                  </a:ext>
                </a:extLst>
              </p:cNvPr>
              <p:cNvSpPr txBox="1">
                <a:spLocks noRot="1" noChangeAspect="1" noMove="1" noResize="1" noEditPoints="1" noAdjustHandles="1" noChangeArrowheads="1" noChangeShapeType="1" noTextEdit="1"/>
              </p:cNvSpPr>
              <p:nvPr/>
            </p:nvSpPr>
            <p:spPr>
              <a:xfrm>
                <a:off x="5086987" y="2575517"/>
                <a:ext cx="428001"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Hộp Văn bản 45">
                <a:extLst>
                  <a:ext uri="{FF2B5EF4-FFF2-40B4-BE49-F238E27FC236}">
                    <a16:creationId xmlns:a16="http://schemas.microsoft.com/office/drawing/2014/main" id="{1C17DC7A-DF39-2412-E4A2-39451CA0393D}"/>
                  </a:ext>
                </a:extLst>
              </p:cNvPr>
              <p:cNvSpPr txBox="1"/>
              <p:nvPr/>
            </p:nvSpPr>
            <p:spPr>
              <a:xfrm>
                <a:off x="4858720" y="3987574"/>
                <a:ext cx="4333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2</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84" name="Hộp Văn bản 45">
                <a:extLst>
                  <a:ext uri="{FF2B5EF4-FFF2-40B4-BE49-F238E27FC236}">
                    <a16:creationId xmlns:a16="http://schemas.microsoft.com/office/drawing/2014/main" id="{1C17DC7A-DF39-2412-E4A2-39451CA0393D}"/>
                  </a:ext>
                </a:extLst>
              </p:cNvPr>
              <p:cNvSpPr txBox="1">
                <a:spLocks noRot="1" noChangeAspect="1" noMove="1" noResize="1" noEditPoints="1" noAdjustHandles="1" noChangeArrowheads="1" noChangeShapeType="1" noTextEdit="1"/>
              </p:cNvSpPr>
              <p:nvPr/>
            </p:nvSpPr>
            <p:spPr>
              <a:xfrm>
                <a:off x="4858720" y="3987574"/>
                <a:ext cx="43332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Hộp Văn bản 45">
                <a:extLst>
                  <a:ext uri="{FF2B5EF4-FFF2-40B4-BE49-F238E27FC236}">
                    <a16:creationId xmlns:a16="http://schemas.microsoft.com/office/drawing/2014/main" id="{42330E5D-70E4-1616-078F-A3F2ACDE897E}"/>
                  </a:ext>
                </a:extLst>
              </p:cNvPr>
              <p:cNvSpPr txBox="1"/>
              <p:nvPr/>
            </p:nvSpPr>
            <p:spPr>
              <a:xfrm>
                <a:off x="3430240" y="3424793"/>
                <a:ext cx="4333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3</m:t>
                          </m:r>
                        </m:sub>
                      </m:sSub>
                    </m:oMath>
                  </m:oMathPara>
                </a14:m>
                <a:endParaRPr lang="en-US" i="1" dirty="0">
                  <a:latin typeface="Times New Roman" panose="02020603050405020304" pitchFamily="18" charset="0"/>
                  <a:cs typeface="Times New Roman" panose="02020603050405020304" pitchFamily="18" charset="0"/>
                </a:endParaRPr>
              </a:p>
            </p:txBody>
          </p:sp>
        </mc:Choice>
        <mc:Fallback xmlns="">
          <p:sp>
            <p:nvSpPr>
              <p:cNvPr id="85" name="Hộp Văn bản 45">
                <a:extLst>
                  <a:ext uri="{FF2B5EF4-FFF2-40B4-BE49-F238E27FC236}">
                    <a16:creationId xmlns:a16="http://schemas.microsoft.com/office/drawing/2014/main" id="{42330E5D-70E4-1616-078F-A3F2ACDE897E}"/>
                  </a:ext>
                </a:extLst>
              </p:cNvPr>
              <p:cNvSpPr txBox="1">
                <a:spLocks noRot="1" noChangeAspect="1" noMove="1" noResize="1" noEditPoints="1" noAdjustHandles="1" noChangeArrowheads="1" noChangeShapeType="1" noTextEdit="1"/>
              </p:cNvSpPr>
              <p:nvPr/>
            </p:nvSpPr>
            <p:spPr>
              <a:xfrm>
                <a:off x="3430240" y="3424793"/>
                <a:ext cx="433324" cy="369332"/>
              </a:xfrm>
              <a:prstGeom prst="rect">
                <a:avLst/>
              </a:prstGeom>
              <a:blipFill>
                <a:blip r:embed="rId15"/>
                <a:stretch>
                  <a:fillRect b="-1667"/>
                </a:stretch>
              </a:blipFill>
            </p:spPr>
            <p:txBody>
              <a:bodyPr/>
              <a:lstStyle/>
              <a:p>
                <a:r>
                  <a:rPr lang="en-US">
                    <a:noFill/>
                  </a:rPr>
                  <a:t> </a:t>
                </a:r>
              </a:p>
            </p:txBody>
          </p:sp>
        </mc:Fallback>
      </mc:AlternateContent>
      <p:sp>
        <p:nvSpPr>
          <p:cNvPr id="86" name="Hộp Văn bản 34">
            <a:extLst>
              <a:ext uri="{FF2B5EF4-FFF2-40B4-BE49-F238E27FC236}">
                <a16:creationId xmlns:a16="http://schemas.microsoft.com/office/drawing/2014/main" id="{DC986401-FA10-F49D-0865-644AC24992DA}"/>
              </a:ext>
            </a:extLst>
          </p:cNvPr>
          <p:cNvSpPr txBox="1"/>
          <p:nvPr/>
        </p:nvSpPr>
        <p:spPr>
          <a:xfrm>
            <a:off x="2722916" y="1010933"/>
            <a:ext cx="1332416"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87" name="Hộp Văn bản 35">
            <a:extLst>
              <a:ext uri="{FF2B5EF4-FFF2-40B4-BE49-F238E27FC236}">
                <a16:creationId xmlns:a16="http://schemas.microsoft.com/office/drawing/2014/main" id="{D59AE1C5-60CE-622A-F503-7E74F87A4E53}"/>
              </a:ext>
            </a:extLst>
          </p:cNvPr>
          <p:cNvSpPr txBox="1"/>
          <p:nvPr/>
        </p:nvSpPr>
        <p:spPr>
          <a:xfrm>
            <a:off x="8453541" y="1010933"/>
            <a:ext cx="1691489" cy="369332"/>
          </a:xfrm>
          <a:prstGeom prst="rect">
            <a:avLst/>
          </a:prstGeom>
          <a:noFill/>
        </p:spPr>
        <p:txBody>
          <a:bodyPr wrap="non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p:sp>
        <p:nvSpPr>
          <p:cNvPr id="88" name="Tiêu đề 1">
            <a:extLst>
              <a:ext uri="{FF2B5EF4-FFF2-40B4-BE49-F238E27FC236}">
                <a16:creationId xmlns:a16="http://schemas.microsoft.com/office/drawing/2014/main" id="{88B8C36E-F676-698C-F564-CDEB85CC6A0D}"/>
              </a:ext>
            </a:extLst>
          </p:cNvPr>
          <p:cNvSpPr>
            <a:spLocks noGrp="1"/>
          </p:cNvSpPr>
          <p:nvPr>
            <p:ph type="title"/>
          </p:nvPr>
        </p:nvSpPr>
        <p:spPr>
          <a:xfrm>
            <a:off x="335360" y="145499"/>
            <a:ext cx="9659822" cy="369524"/>
          </a:xfrm>
        </p:spPr>
        <p:txBody>
          <a:bodyPr/>
          <a:lstStyle/>
          <a:p>
            <a:r>
              <a:rPr lang="en-US" sz="2670" i="0" dirty="0">
                <a:solidFill>
                  <a:srgbClr val="000000"/>
                </a:solidFill>
                <a:effectLst/>
              </a:rPr>
              <a:t>Hough Transform: Circle Detection with unknown radius</a:t>
            </a:r>
            <a:endParaRPr lang="en-US" sz="2670" dirty="0"/>
          </a:p>
        </p:txBody>
      </p:sp>
    </p:spTree>
    <p:extLst>
      <p:ext uri="{BB962C8B-B14F-4D97-AF65-F5344CB8AC3E}">
        <p14:creationId xmlns:p14="http://schemas.microsoft.com/office/powerpoint/2010/main" val="3865241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4672-0411-11DC-3603-01748A6912C4}"/>
              </a:ext>
            </a:extLst>
          </p:cNvPr>
          <p:cNvSpPr>
            <a:spLocks noGrp="1"/>
          </p:cNvSpPr>
          <p:nvPr>
            <p:ph type="title"/>
          </p:nvPr>
        </p:nvSpPr>
        <p:spPr/>
        <p:txBody>
          <a:bodyPr/>
          <a:lstStyle/>
          <a:p>
            <a:r>
              <a:rPr lang="en-US" dirty="0"/>
              <a:t>Result</a:t>
            </a:r>
          </a:p>
        </p:txBody>
      </p:sp>
      <p:pic>
        <p:nvPicPr>
          <p:cNvPr id="5" name="Picture 4" descr="A black and white drawing of a device&#10;&#10;AI-generated content may be incorrect.">
            <a:extLst>
              <a:ext uri="{FF2B5EF4-FFF2-40B4-BE49-F238E27FC236}">
                <a16:creationId xmlns:a16="http://schemas.microsoft.com/office/drawing/2014/main" id="{FE784EDA-4864-F9E8-29CE-022DE0C7D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19" y="1181099"/>
            <a:ext cx="3021908" cy="4165600"/>
          </a:xfrm>
          <a:prstGeom prst="rect">
            <a:avLst/>
          </a:prstGeom>
        </p:spPr>
      </p:pic>
      <p:pic>
        <p:nvPicPr>
          <p:cNvPr id="7" name="Picture 6" descr="A computer screen shot of a device&#10;&#10;AI-generated content may be incorrect.">
            <a:extLst>
              <a:ext uri="{FF2B5EF4-FFF2-40B4-BE49-F238E27FC236}">
                <a16:creationId xmlns:a16="http://schemas.microsoft.com/office/drawing/2014/main" id="{C776CD7F-D094-6E3E-84F7-9BEB75F03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046" y="1172412"/>
            <a:ext cx="3021908" cy="4174287"/>
          </a:xfrm>
          <a:prstGeom prst="rect">
            <a:avLst/>
          </a:prstGeom>
        </p:spPr>
      </p:pic>
      <p:pic>
        <p:nvPicPr>
          <p:cNvPr id="11" name="Picture 10" descr="A close up of a device&#10;&#10;AI-generated content may be incorrect.">
            <a:extLst>
              <a:ext uri="{FF2B5EF4-FFF2-40B4-BE49-F238E27FC236}">
                <a16:creationId xmlns:a16="http://schemas.microsoft.com/office/drawing/2014/main" id="{8D5CE7D9-7469-6EC5-F7CD-B4970D9153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373" y="1174294"/>
            <a:ext cx="3021908" cy="4172405"/>
          </a:xfrm>
          <a:prstGeom prst="rect">
            <a:avLst/>
          </a:prstGeom>
        </p:spPr>
      </p:pic>
      <p:sp>
        <p:nvSpPr>
          <p:cNvPr id="12" name="Hộp Văn bản 42">
            <a:extLst>
              <a:ext uri="{FF2B5EF4-FFF2-40B4-BE49-F238E27FC236}">
                <a16:creationId xmlns:a16="http://schemas.microsoft.com/office/drawing/2014/main" id="{D68E435D-F1F9-6037-1B15-473E5629B7EF}"/>
              </a:ext>
            </a:extLst>
          </p:cNvPr>
          <p:cNvSpPr txBox="1"/>
          <p:nvPr/>
        </p:nvSpPr>
        <p:spPr>
          <a:xfrm>
            <a:off x="1668646" y="5346699"/>
            <a:ext cx="71205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Edge</a:t>
            </a:r>
          </a:p>
        </p:txBody>
      </p:sp>
      <p:sp>
        <p:nvSpPr>
          <p:cNvPr id="13" name="TextBox 12">
            <a:extLst>
              <a:ext uri="{FF2B5EF4-FFF2-40B4-BE49-F238E27FC236}">
                <a16:creationId xmlns:a16="http://schemas.microsoft.com/office/drawing/2014/main" id="{43DC4FDF-ED38-B85F-A5A1-79894D77B14B}"/>
              </a:ext>
            </a:extLst>
          </p:cNvPr>
          <p:cNvSpPr txBox="1"/>
          <p:nvPr/>
        </p:nvSpPr>
        <p:spPr>
          <a:xfrm>
            <a:off x="5024437" y="5362422"/>
            <a:ext cx="2143125"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Drawing result on canny edge image</a:t>
            </a:r>
          </a:p>
        </p:txBody>
      </p:sp>
      <p:sp>
        <p:nvSpPr>
          <p:cNvPr id="14" name="TextBox 13">
            <a:extLst>
              <a:ext uri="{FF2B5EF4-FFF2-40B4-BE49-F238E27FC236}">
                <a16:creationId xmlns:a16="http://schemas.microsoft.com/office/drawing/2014/main" id="{C947B9BD-CEA1-076E-35AA-6B1FD0705621}"/>
              </a:ext>
            </a:extLst>
          </p:cNvPr>
          <p:cNvSpPr txBox="1"/>
          <p:nvPr/>
        </p:nvSpPr>
        <p:spPr>
          <a:xfrm>
            <a:off x="9095764" y="5362422"/>
            <a:ext cx="2143125"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Drawing result on original image</a:t>
            </a:r>
          </a:p>
        </p:txBody>
      </p:sp>
    </p:spTree>
    <p:extLst>
      <p:ext uri="{BB962C8B-B14F-4D97-AF65-F5344CB8AC3E}">
        <p14:creationId xmlns:p14="http://schemas.microsoft.com/office/powerpoint/2010/main" val="180691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EAE4-2390-8B48-B9B1-AA32562C5F7F}"/>
              </a:ext>
            </a:extLst>
          </p:cNvPr>
          <p:cNvSpPr>
            <a:spLocks noGrp="1"/>
          </p:cNvSpPr>
          <p:nvPr>
            <p:ph type="title"/>
          </p:nvPr>
        </p:nvSpPr>
        <p:spPr/>
        <p:txBody>
          <a:bodyPr/>
          <a:lstStyle/>
          <a:p>
            <a:r>
              <a:rPr lang="en-US" dirty="0"/>
              <a:t>My function</a:t>
            </a:r>
          </a:p>
        </p:txBody>
      </p:sp>
      <p:pic>
        <p:nvPicPr>
          <p:cNvPr id="5" name="Picture 4">
            <a:extLst>
              <a:ext uri="{FF2B5EF4-FFF2-40B4-BE49-F238E27FC236}">
                <a16:creationId xmlns:a16="http://schemas.microsoft.com/office/drawing/2014/main" id="{5B751F1C-B830-DD1E-5AC7-4F8CE6663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1" y="962060"/>
            <a:ext cx="12014200" cy="352009"/>
          </a:xfrm>
          <a:prstGeom prst="rect">
            <a:avLst/>
          </a:prstGeom>
        </p:spPr>
      </p:pic>
      <p:sp>
        <p:nvSpPr>
          <p:cNvPr id="7" name="TextBox 6">
            <a:extLst>
              <a:ext uri="{FF2B5EF4-FFF2-40B4-BE49-F238E27FC236}">
                <a16:creationId xmlns:a16="http://schemas.microsoft.com/office/drawing/2014/main" id="{327727AA-4EA5-6962-238D-88F599A112F1}"/>
              </a:ext>
            </a:extLst>
          </p:cNvPr>
          <p:cNvSpPr txBox="1"/>
          <p:nvPr/>
        </p:nvSpPr>
        <p:spPr>
          <a:xfrm>
            <a:off x="177800" y="1636022"/>
            <a:ext cx="1049020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d</a:t>
            </a:r>
            <a:r>
              <a:rPr lang="en-US" b="1" i="0" dirty="0" err="1">
                <a:effectLst/>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Inverse ratio of the accumulator resolution to the image resolution = 1.0</a:t>
            </a:r>
          </a:p>
          <a:p>
            <a:pPr marL="285750" indent="-285750">
              <a:buFont typeface="Arial" panose="020B0604020202020204" pitchFamily="34" charset="0"/>
              <a:buChar char="•"/>
            </a:pPr>
            <a:r>
              <a:rPr lang="en-US" b="1" i="0" dirty="0" err="1">
                <a:effectLst/>
                <a:latin typeface="Times New Roman" panose="02020603050405020304" pitchFamily="18" charset="0"/>
                <a:cs typeface="Times New Roman" panose="02020603050405020304" pitchFamily="18" charset="0"/>
              </a:rPr>
              <a:t>MinDist</a:t>
            </a:r>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Minimum distance between the centers of the detected circles. If the parameter is too small, multiple neighbor circles may be falsely detected in addition to a true one. If it is too large, some circles may be missed.</a:t>
            </a:r>
            <a:r>
              <a:rPr lang="en-US" dirty="0">
                <a:latin typeface="Times New Roman" panose="02020603050405020304" pitchFamily="18" charset="0"/>
                <a:cs typeface="Times New Roman" panose="02020603050405020304" pitchFamily="18" charset="0"/>
              </a:rPr>
              <a:t> = 5</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Param1</a:t>
            </a:r>
            <a:r>
              <a:rPr lang="en-US" dirty="0">
                <a:latin typeface="Times New Roman" panose="02020603050405020304" pitchFamily="18" charset="0"/>
                <a:cs typeface="Times New Roman" panose="02020603050405020304" pitchFamily="18" charset="0"/>
              </a:rPr>
              <a:t>: parameter of Canny edge = 100</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Param2</a:t>
            </a:r>
            <a:r>
              <a:rPr lang="en-US" dirty="0">
                <a:latin typeface="Times New Roman" panose="02020603050405020304" pitchFamily="18" charset="0"/>
                <a:cs typeface="Times New Roman" panose="02020603050405020304" pitchFamily="18" charset="0"/>
              </a:rPr>
              <a:t>: Threshold = 10</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Min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radius</a:t>
            </a:r>
            <a:r>
              <a:rPr lang="en-US" dirty="0">
                <a:latin typeface="Times New Roman" panose="02020603050405020304" pitchFamily="18" charset="0"/>
                <a:cs typeface="Times New Roman" panose="02020603050405020304" pitchFamily="18" charset="0"/>
              </a:rPr>
              <a:t> = 1</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radius</a:t>
            </a:r>
            <a:r>
              <a:rPr lang="en-US" dirty="0">
                <a:latin typeface="Times New Roman" panose="02020603050405020304" pitchFamily="18" charset="0"/>
                <a:cs typeface="Times New Roman" panose="02020603050405020304" pitchFamily="18" charset="0"/>
              </a:rPr>
              <a:t> = 50</a:t>
            </a:r>
          </a:p>
        </p:txBody>
      </p:sp>
    </p:spTree>
    <p:extLst>
      <p:ext uri="{BB962C8B-B14F-4D97-AF65-F5344CB8AC3E}">
        <p14:creationId xmlns:p14="http://schemas.microsoft.com/office/powerpoint/2010/main" val="1122626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FBB2-F9AA-9EB6-893E-97B3ECEC677A}"/>
              </a:ext>
            </a:extLst>
          </p:cNvPr>
          <p:cNvSpPr>
            <a:spLocks noGrp="1"/>
          </p:cNvSpPr>
          <p:nvPr>
            <p:ph type="title"/>
          </p:nvPr>
        </p:nvSpPr>
        <p:spPr/>
        <p:txBody>
          <a:bodyPr/>
          <a:lstStyle/>
          <a:p>
            <a:r>
              <a:rPr lang="en-US" dirty="0" err="1"/>
              <a:t>HoughLines</a:t>
            </a:r>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90CD8097-3B65-A480-FEB1-7E5DBFC4F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99" y="900946"/>
            <a:ext cx="4402033" cy="2451854"/>
          </a:xfrm>
          <a:prstGeom prst="rect">
            <a:avLst/>
          </a:prstGeom>
        </p:spPr>
      </p:pic>
      <p:pic>
        <p:nvPicPr>
          <p:cNvPr id="7" name="Picture 6" descr="A close-up of text&#10;&#10;AI-generated content may be incorrect.">
            <a:extLst>
              <a:ext uri="{FF2B5EF4-FFF2-40B4-BE49-F238E27FC236}">
                <a16:creationId xmlns:a16="http://schemas.microsoft.com/office/drawing/2014/main" id="{5C0C94EF-9DEC-0720-4DE5-C9DF47BFD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5200"/>
            <a:ext cx="12192000" cy="2999552"/>
          </a:xfrm>
          <a:prstGeom prst="rect">
            <a:avLst/>
          </a:prstGeom>
        </p:spPr>
      </p:pic>
    </p:spTree>
    <p:extLst>
      <p:ext uri="{BB962C8B-B14F-4D97-AF65-F5344CB8AC3E}">
        <p14:creationId xmlns:p14="http://schemas.microsoft.com/office/powerpoint/2010/main" val="4003642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8D12-AAAE-64F1-7CB0-AA25226C1013}"/>
              </a:ext>
            </a:extLst>
          </p:cNvPr>
          <p:cNvSpPr>
            <a:spLocks noGrp="1"/>
          </p:cNvSpPr>
          <p:nvPr>
            <p:ph type="title"/>
          </p:nvPr>
        </p:nvSpPr>
        <p:spPr/>
        <p:txBody>
          <a:bodyPr/>
          <a:lstStyle/>
          <a:p>
            <a:r>
              <a:rPr lang="en-US" dirty="0" err="1"/>
              <a:t>HoughCircles</a:t>
            </a:r>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53078D88-661D-D4A1-6B51-E87165C29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60" y="1696509"/>
            <a:ext cx="4587573" cy="2543503"/>
          </a:xfrm>
          <a:prstGeom prst="rect">
            <a:avLst/>
          </a:prstGeom>
        </p:spPr>
      </p:pic>
      <p:pic>
        <p:nvPicPr>
          <p:cNvPr id="7" name="Picture 6" descr="A close up of text&#10;&#10;AI-generated content may be incorrect.">
            <a:extLst>
              <a:ext uri="{FF2B5EF4-FFF2-40B4-BE49-F238E27FC236}">
                <a16:creationId xmlns:a16="http://schemas.microsoft.com/office/drawing/2014/main" id="{B8FB62F9-4261-8E2C-5E1A-083A526BF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700" y="1261499"/>
            <a:ext cx="6946900" cy="3413522"/>
          </a:xfrm>
          <a:prstGeom prst="rect">
            <a:avLst/>
          </a:prstGeom>
        </p:spPr>
      </p:pic>
    </p:spTree>
    <p:extLst>
      <p:ext uri="{BB962C8B-B14F-4D97-AF65-F5344CB8AC3E}">
        <p14:creationId xmlns:p14="http://schemas.microsoft.com/office/powerpoint/2010/main" val="292111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lines on a black background&#10;&#10;AI-generated content may be incorrect.">
            <a:extLst>
              <a:ext uri="{FF2B5EF4-FFF2-40B4-BE49-F238E27FC236}">
                <a16:creationId xmlns:a16="http://schemas.microsoft.com/office/drawing/2014/main" id="{29DBF53C-9DE0-0A9D-8FEE-BB623F12D009}"/>
              </a:ext>
            </a:extLst>
          </p:cNvPr>
          <p:cNvPicPr>
            <a:picLocks noChangeAspect="1"/>
          </p:cNvPicPr>
          <p:nvPr/>
        </p:nvPicPr>
        <p:blipFill>
          <a:blip r:embed="rId2">
            <a:alphaModFix amt="76000"/>
            <a:extLst>
              <a:ext uri="{28A0092B-C50C-407E-A947-70E740481C1C}">
                <a14:useLocalDpi xmlns:a14="http://schemas.microsoft.com/office/drawing/2010/main" val="0"/>
              </a:ext>
            </a:extLst>
          </a:blip>
          <a:srcRect t="23789" b="30363"/>
          <a:stretch/>
        </p:blipFill>
        <p:spPr>
          <a:xfrm>
            <a:off x="0" y="1691015"/>
            <a:ext cx="12192000" cy="2091846"/>
          </a:xfrm>
          <a:prstGeom prst="rect">
            <a:avLst/>
          </a:prstGeom>
        </p:spPr>
      </p:pic>
      <p:sp>
        <p:nvSpPr>
          <p:cNvPr id="2" name="TextBox 2">
            <a:extLst>
              <a:ext uri="{FF2B5EF4-FFF2-40B4-BE49-F238E27FC236}">
                <a16:creationId xmlns:a16="http://schemas.microsoft.com/office/drawing/2014/main" id="{58DD81B0-7F52-2227-A0B4-503F4ADE801C}"/>
              </a:ext>
            </a:extLst>
          </p:cNvPr>
          <p:cNvSpPr txBox="1"/>
          <p:nvPr/>
        </p:nvSpPr>
        <p:spPr>
          <a:xfrm>
            <a:off x="3031332" y="2364613"/>
            <a:ext cx="6129336" cy="707886"/>
          </a:xfrm>
          <a:prstGeom prst="rect">
            <a:avLst/>
          </a:prstGeom>
          <a:noFill/>
        </p:spPr>
        <p:txBody>
          <a:bodyPr wrap="square">
            <a:spAutoFit/>
          </a:bodyPr>
          <a:lstStyle/>
          <a:p>
            <a:pPr algn="ctr"/>
            <a:r>
              <a:rPr lang="en-US" sz="4000" b="1" dirty="0"/>
              <a:t>HOUGH TRANSFORM</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38FD-2C51-75B0-A713-5E35B62A84B7}"/>
              </a:ext>
            </a:extLst>
          </p:cNvPr>
          <p:cNvSpPr>
            <a:spLocks noGrp="1"/>
          </p:cNvSpPr>
          <p:nvPr>
            <p:ph type="title"/>
          </p:nvPr>
        </p:nvSpPr>
        <p:spPr/>
        <p:txBody>
          <a:bodyPr/>
          <a:lstStyle/>
          <a:p>
            <a:endParaRPr lang="en-US"/>
          </a:p>
        </p:txBody>
      </p:sp>
      <p:pic>
        <p:nvPicPr>
          <p:cNvPr id="5" name="Picture 4" descr="A screenshot of a computer program&#10;&#10;AI-generated content may be incorrect.">
            <a:extLst>
              <a:ext uri="{FF2B5EF4-FFF2-40B4-BE49-F238E27FC236}">
                <a16:creationId xmlns:a16="http://schemas.microsoft.com/office/drawing/2014/main" id="{D376D485-A8B0-308B-1DBC-B8EEC88C7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889" y="2843130"/>
            <a:ext cx="8040222" cy="1171739"/>
          </a:xfrm>
          <a:prstGeom prst="rect">
            <a:avLst/>
          </a:prstGeom>
        </p:spPr>
      </p:pic>
      <p:grpSp>
        <p:nvGrpSpPr>
          <p:cNvPr id="135" name="Group 134">
            <a:extLst>
              <a:ext uri="{FF2B5EF4-FFF2-40B4-BE49-F238E27FC236}">
                <a16:creationId xmlns:a16="http://schemas.microsoft.com/office/drawing/2014/main" id="{FB98000C-383A-B232-3974-86A5B80ED8D8}"/>
              </a:ext>
            </a:extLst>
          </p:cNvPr>
          <p:cNvGrpSpPr/>
          <p:nvPr/>
        </p:nvGrpSpPr>
        <p:grpSpPr>
          <a:xfrm>
            <a:off x="8941457" y="4511280"/>
            <a:ext cx="1581912" cy="1578406"/>
            <a:chOff x="4283841" y="1858167"/>
            <a:chExt cx="1581912" cy="1578406"/>
          </a:xfrm>
        </p:grpSpPr>
        <p:sp>
          <p:nvSpPr>
            <p:cNvPr id="130" name="Hình Bầu dục 106">
              <a:extLst>
                <a:ext uri="{FF2B5EF4-FFF2-40B4-BE49-F238E27FC236}">
                  <a16:creationId xmlns:a16="http://schemas.microsoft.com/office/drawing/2014/main" id="{66946989-B7FB-96B0-44E1-AD73786F0D15}"/>
                </a:ext>
              </a:extLst>
            </p:cNvPr>
            <p:cNvSpPr/>
            <p:nvPr/>
          </p:nvSpPr>
          <p:spPr>
            <a:xfrm>
              <a:off x="4283841" y="1858167"/>
              <a:ext cx="1581912" cy="1578406"/>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D2E14761-6331-AF64-A94A-61FB8619B746}"/>
                </a:ext>
              </a:extLst>
            </p:cNvPr>
            <p:cNvCxnSpPr>
              <a:stCxn id="130" idx="0"/>
              <a:endCxn id="130" idx="4"/>
            </p:cNvCxnSpPr>
            <p:nvPr/>
          </p:nvCxnSpPr>
          <p:spPr>
            <a:xfrm>
              <a:off x="5074797" y="1858167"/>
              <a:ext cx="0" cy="1578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A1BF4C0-9D9C-6DFD-1C04-5A3E832E50F7}"/>
                </a:ext>
              </a:extLst>
            </p:cNvPr>
            <p:cNvCxnSpPr>
              <a:stCxn id="130" idx="2"/>
              <a:endCxn id="130" idx="6"/>
            </p:cNvCxnSpPr>
            <p:nvPr/>
          </p:nvCxnSpPr>
          <p:spPr>
            <a:xfrm>
              <a:off x="4283841" y="2647370"/>
              <a:ext cx="158191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479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2B9D7EE-A829-D9CC-E873-00D420895C9D}"/>
              </a:ext>
            </a:extLst>
          </p:cNvPr>
          <p:cNvSpPr>
            <a:spLocks noGrp="1"/>
          </p:cNvSpPr>
          <p:nvPr>
            <p:ph type="title"/>
          </p:nvPr>
        </p:nvSpPr>
        <p:spPr/>
        <p:txBody>
          <a:bodyPr/>
          <a:lstStyle/>
          <a:p>
            <a:r>
              <a:rPr lang="en-US" dirty="0"/>
              <a:t>Introduction</a:t>
            </a:r>
          </a:p>
        </p:txBody>
      </p:sp>
      <p:grpSp>
        <p:nvGrpSpPr>
          <p:cNvPr id="12" name="Group 11">
            <a:extLst>
              <a:ext uri="{FF2B5EF4-FFF2-40B4-BE49-F238E27FC236}">
                <a16:creationId xmlns:a16="http://schemas.microsoft.com/office/drawing/2014/main" id="{DEE543C8-84A8-F19E-42E6-B8759071C246}"/>
              </a:ext>
            </a:extLst>
          </p:cNvPr>
          <p:cNvGrpSpPr/>
          <p:nvPr/>
        </p:nvGrpSpPr>
        <p:grpSpPr>
          <a:xfrm>
            <a:off x="1570145" y="1236783"/>
            <a:ext cx="3717307" cy="2927146"/>
            <a:chOff x="1361035" y="3016949"/>
            <a:chExt cx="3926418" cy="3091808"/>
          </a:xfrm>
        </p:grpSpPr>
        <p:sp>
          <p:nvSpPr>
            <p:cNvPr id="36" name="TextBox 35">
              <a:extLst>
                <a:ext uri="{FF2B5EF4-FFF2-40B4-BE49-F238E27FC236}">
                  <a16:creationId xmlns:a16="http://schemas.microsoft.com/office/drawing/2014/main" id="{3AB70AC0-AD86-8FE1-3A9A-BE0C0C3EC622}"/>
                </a:ext>
              </a:extLst>
            </p:cNvPr>
            <p:cNvSpPr txBox="1"/>
            <p:nvPr/>
          </p:nvSpPr>
          <p:spPr>
            <a:xfrm>
              <a:off x="2525460" y="5739425"/>
              <a:ext cx="1038225" cy="369332"/>
            </a:xfrm>
            <a:prstGeom prst="rect">
              <a:avLst/>
            </a:prstGeom>
            <a:noFill/>
          </p:spPr>
          <p:txBody>
            <a:bodyPr wrap="square">
              <a:spAutoFit/>
            </a:bodyPr>
            <a:lstStyle/>
            <a:p>
              <a:pPr algn="ctr" rtl="0"/>
              <a:r>
                <a:rPr lang="en-US" dirty="0">
                  <a:latin typeface="Times New Roman" panose="02020603050405020304" pitchFamily="18" charset="0"/>
                  <a:cs typeface="Times New Roman" panose="02020603050405020304" pitchFamily="18" charset="0"/>
                </a:rPr>
                <a:t>Image</a:t>
              </a:r>
            </a:p>
          </p:txBody>
        </p:sp>
        <p:pic>
          <p:nvPicPr>
            <p:cNvPr id="9" name="Picture 8" descr="A bicycle leaning against a railing&#10;&#10;AI-generated content may be incorrect.">
              <a:extLst>
                <a:ext uri="{FF2B5EF4-FFF2-40B4-BE49-F238E27FC236}">
                  <a16:creationId xmlns:a16="http://schemas.microsoft.com/office/drawing/2014/main" id="{425C94A9-7FDB-72B9-D471-DCC78A38B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035" y="3016949"/>
              <a:ext cx="3926418" cy="2635298"/>
            </a:xfrm>
            <a:prstGeom prst="rect">
              <a:avLst/>
            </a:prstGeom>
          </p:spPr>
        </p:pic>
      </p:grpSp>
      <p:grpSp>
        <p:nvGrpSpPr>
          <p:cNvPr id="13" name="Group 12">
            <a:extLst>
              <a:ext uri="{FF2B5EF4-FFF2-40B4-BE49-F238E27FC236}">
                <a16:creationId xmlns:a16="http://schemas.microsoft.com/office/drawing/2014/main" id="{FC188A0F-0215-15AC-DED8-C2CC985D4AC9}"/>
              </a:ext>
            </a:extLst>
          </p:cNvPr>
          <p:cNvGrpSpPr/>
          <p:nvPr/>
        </p:nvGrpSpPr>
        <p:grpSpPr>
          <a:xfrm>
            <a:off x="5885894" y="1236783"/>
            <a:ext cx="5583630" cy="3139036"/>
            <a:chOff x="5685477" y="2990927"/>
            <a:chExt cx="6156602" cy="3461153"/>
          </a:xfrm>
        </p:grpSpPr>
        <p:sp>
          <p:nvSpPr>
            <p:cNvPr id="38" name="TextBox 37">
              <a:extLst>
                <a:ext uri="{FF2B5EF4-FFF2-40B4-BE49-F238E27FC236}">
                  <a16:creationId xmlns:a16="http://schemas.microsoft.com/office/drawing/2014/main" id="{68F9A347-5315-067E-0D7B-000601C83DE7}"/>
                </a:ext>
              </a:extLst>
            </p:cNvPr>
            <p:cNvSpPr txBox="1"/>
            <p:nvPr/>
          </p:nvSpPr>
          <p:spPr>
            <a:xfrm>
              <a:off x="5685477" y="5739425"/>
              <a:ext cx="6156602" cy="712655"/>
            </a:xfrm>
            <a:prstGeom prst="rect">
              <a:avLst/>
            </a:prstGeom>
            <a:noFill/>
            <a:ln>
              <a:solidFill>
                <a:schemeClr val="bg1"/>
              </a:solidFill>
              <a:prstDash val="lgDashDot"/>
            </a:ln>
          </p:spPr>
          <p:txBody>
            <a:bodyPr wrap="square">
              <a:spAutoFit/>
            </a:bodyPr>
            <a:lstStyle/>
            <a:p>
              <a:pPr algn="ctr" rtl="0"/>
              <a:r>
                <a:rPr lang="en-US" dirty="0">
                  <a:latin typeface="Times New Roman" panose="02020603050405020304" pitchFamily="18" charset="0"/>
                  <a:cs typeface="Times New Roman" panose="02020603050405020304" pitchFamily="18" charset="0"/>
                </a:rPr>
                <a:t>Result of  Canny Edge detection</a:t>
              </a:r>
            </a:p>
            <a:p>
              <a:pPr algn="ctr" rtl="0"/>
              <a:r>
                <a:rPr lang="en-US" dirty="0">
                  <a:latin typeface="Times New Roman" panose="02020603050405020304" pitchFamily="18" charset="0"/>
                  <a:cs typeface="Times New Roman" panose="02020603050405020304" pitchFamily="18" charset="0"/>
                </a:rPr>
                <a:t>T1 = 50, T2 = 150</a:t>
              </a:r>
            </a:p>
          </p:txBody>
        </p:sp>
        <p:pic>
          <p:nvPicPr>
            <p:cNvPr id="11" name="Picture 10" descr="A black and white image of a bicycle&#10;&#10;AI-generated content may be incorrect.">
              <a:extLst>
                <a:ext uri="{FF2B5EF4-FFF2-40B4-BE49-F238E27FC236}">
                  <a16:creationId xmlns:a16="http://schemas.microsoft.com/office/drawing/2014/main" id="{0825906A-A504-A1B0-3BE5-2EEE8044B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6592" y="2990927"/>
              <a:ext cx="4134373" cy="2748498"/>
            </a:xfrm>
            <a:prstGeom prst="rect">
              <a:avLst/>
            </a:prstGeom>
            <a:ln>
              <a:solidFill>
                <a:schemeClr val="bg1"/>
              </a:solidFill>
              <a:prstDash val="lgDashDot"/>
            </a:ln>
          </p:spPr>
        </p:pic>
      </p:grpSp>
      <p:sp>
        <p:nvSpPr>
          <p:cNvPr id="16" name="TextBox 15">
            <a:extLst>
              <a:ext uri="{FF2B5EF4-FFF2-40B4-BE49-F238E27FC236}">
                <a16:creationId xmlns:a16="http://schemas.microsoft.com/office/drawing/2014/main" id="{CDC3EC26-8E8B-D2AA-70F4-5E1DE1090F24}"/>
              </a:ext>
            </a:extLst>
          </p:cNvPr>
          <p:cNvSpPr txBox="1"/>
          <p:nvPr/>
        </p:nvSpPr>
        <p:spPr>
          <a:xfrm>
            <a:off x="335359" y="749243"/>
            <a:ext cx="11288793" cy="369332"/>
          </a:xfrm>
          <a:prstGeom prst="rect">
            <a:avLst/>
          </a:prstGeom>
          <a:noFill/>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Objective</a:t>
            </a:r>
            <a:r>
              <a:rPr lang="en-US" dirty="0">
                <a:solidFill>
                  <a:srgbClr val="000000"/>
                </a:solidFill>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find the two wheels of the bicycle, which can be described as circles</a:t>
            </a:r>
            <a:r>
              <a:rPr lang="en-US" dirty="0">
                <a:latin typeface="Times New Roman" panose="02020603050405020304" pitchFamily="18" charset="0"/>
                <a:cs typeface="Times New Roman" panose="02020603050405020304" pitchFamily="18" charset="0"/>
              </a:rPr>
              <a:t> </a:t>
            </a:r>
          </a:p>
        </p:txBody>
      </p:sp>
      <p:sp>
        <p:nvSpPr>
          <p:cNvPr id="30" name="TextBox 29">
            <a:extLst>
              <a:ext uri="{FF2B5EF4-FFF2-40B4-BE49-F238E27FC236}">
                <a16:creationId xmlns:a16="http://schemas.microsoft.com/office/drawing/2014/main" id="{1D495B04-61D0-87BA-8990-F9635E86933E}"/>
              </a:ext>
            </a:extLst>
          </p:cNvPr>
          <p:cNvSpPr txBox="1"/>
          <p:nvPr/>
        </p:nvSpPr>
        <p:spPr>
          <a:xfrm>
            <a:off x="335359" y="4337840"/>
            <a:ext cx="6178550" cy="1200329"/>
          </a:xfrm>
          <a:prstGeom prst="rect">
            <a:avLst/>
          </a:prstGeom>
          <a:noFill/>
        </p:spPr>
        <p:txBody>
          <a:bodyPr wrap="square">
            <a:spAutoFit/>
          </a:bodyPr>
          <a:lstStyle/>
          <a:p>
            <a:r>
              <a:rPr lang="en-US" sz="1800" b="1" i="0" dirty="0">
                <a:solidFill>
                  <a:srgbClr val="000000"/>
                </a:solidFill>
                <a:effectLst/>
                <a:latin typeface="Times New Roman" panose="02020603050405020304" pitchFamily="18" charset="0"/>
                <a:cs typeface="Times New Roman" panose="02020603050405020304" pitchFamily="18" charset="0"/>
              </a:rPr>
              <a:t>Challenge</a:t>
            </a:r>
            <a:r>
              <a:rPr lang="en-US" sz="1800" b="0" i="0" dirty="0">
                <a:solidFill>
                  <a:srgbClr val="000000"/>
                </a:solidFill>
                <a:effectLst/>
                <a:latin typeface="Calibri" panose="020F0502020204030204" pitchFamily="34" charset="0"/>
              </a:rPr>
              <a:t>:</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Extraneous data</a:t>
            </a:r>
            <a:r>
              <a:rPr lang="en-US" dirty="0">
                <a:latin typeface="Times New Roman" panose="02020603050405020304" pitchFamily="18" charset="0"/>
                <a:cs typeface="Times New Roman" panose="02020603050405020304" pitchFamily="18" charset="0"/>
              </a:rPr>
              <a:t>: Which point to fit to the circle</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Incomplete data</a:t>
            </a:r>
            <a:r>
              <a:rPr lang="en-US" dirty="0">
                <a:latin typeface="Times New Roman" panose="02020603050405020304" pitchFamily="18" charset="0"/>
                <a:cs typeface="Times New Roman" panose="02020603050405020304" pitchFamily="18" charset="0"/>
              </a:rPr>
              <a:t>: Only part of the model is visible</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Noise</a:t>
            </a:r>
          </a:p>
        </p:txBody>
      </p:sp>
      <p:sp>
        <p:nvSpPr>
          <p:cNvPr id="39" name="TextBox 38">
            <a:extLst>
              <a:ext uri="{FF2B5EF4-FFF2-40B4-BE49-F238E27FC236}">
                <a16:creationId xmlns:a16="http://schemas.microsoft.com/office/drawing/2014/main" id="{3C7905A8-66A4-D737-7074-D09BD435900D}"/>
              </a:ext>
            </a:extLst>
          </p:cNvPr>
          <p:cNvSpPr txBox="1"/>
          <p:nvPr/>
        </p:nvSpPr>
        <p:spPr>
          <a:xfrm>
            <a:off x="1563423" y="5760530"/>
            <a:ext cx="6178550" cy="461665"/>
          </a:xfrm>
          <a:prstGeom prst="rect">
            <a:avLst/>
          </a:prstGeom>
          <a:noFill/>
        </p:spPr>
        <p:txBody>
          <a:bodyPr wrap="square">
            <a:spAutoFit/>
          </a:bodyPr>
          <a:lstStyle/>
          <a:p>
            <a:r>
              <a:rPr lang="en-US" sz="2400" b="1" i="0" dirty="0">
                <a:solidFill>
                  <a:schemeClr val="accent6">
                    <a:lumMod val="75000"/>
                  </a:schemeClr>
                </a:solidFill>
                <a:effectLst/>
                <a:latin typeface="Times New Roman" panose="02020603050405020304" pitchFamily="18" charset="0"/>
                <a:cs typeface="Times New Roman" panose="02020603050405020304" pitchFamily="18" charset="0"/>
              </a:rPr>
              <a:t>Solution: Hough Transform</a:t>
            </a:r>
            <a:endParaRPr lang="en-US" sz="2400" i="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0" name="Arrow: Right 39">
            <a:extLst>
              <a:ext uri="{FF2B5EF4-FFF2-40B4-BE49-F238E27FC236}">
                <a16:creationId xmlns:a16="http://schemas.microsoft.com/office/drawing/2014/main" id="{D596FE4C-D90F-EBD5-D87F-0D886613942A}"/>
              </a:ext>
            </a:extLst>
          </p:cNvPr>
          <p:cNvSpPr/>
          <p:nvPr/>
        </p:nvSpPr>
        <p:spPr>
          <a:xfrm>
            <a:off x="588724" y="5850192"/>
            <a:ext cx="851770" cy="29408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2F0F2A0-E045-2AF7-98A9-8F98E0B560F7}"/>
              </a:ext>
            </a:extLst>
          </p:cNvPr>
          <p:cNvSpPr/>
          <p:nvPr/>
        </p:nvSpPr>
        <p:spPr>
          <a:xfrm>
            <a:off x="9117806" y="2459831"/>
            <a:ext cx="806199" cy="821918"/>
          </a:xfrm>
          <a:custGeom>
            <a:avLst/>
            <a:gdLst>
              <a:gd name="connsiteX0" fmla="*/ 275445 w 806199"/>
              <a:gd name="connsiteY0" fmla="*/ 31775 h 821918"/>
              <a:gd name="connsiteX1" fmla="*/ 500096 w 806199"/>
              <a:gd name="connsiteY1" fmla="*/ 13064 h 821918"/>
              <a:gd name="connsiteX2" fmla="*/ 670286 w 806199"/>
              <a:gd name="connsiteY2" fmla="*/ 115975 h 821918"/>
              <a:gd name="connsiteX3" fmla="*/ 776939 w 806199"/>
              <a:gd name="connsiteY3" fmla="*/ 244614 h 821918"/>
              <a:gd name="connsiteX4" fmla="*/ 790554 w 806199"/>
              <a:gd name="connsiteY4" fmla="*/ 356880 h 821918"/>
              <a:gd name="connsiteX5" fmla="*/ 790554 w 806199"/>
              <a:gd name="connsiteY5" fmla="*/ 583752 h 821918"/>
              <a:gd name="connsiteX6" fmla="*/ 586326 w 806199"/>
              <a:gd name="connsiteY6" fmla="*/ 784896 h 821918"/>
              <a:gd name="connsiteX7" fmla="*/ 327637 w 806199"/>
              <a:gd name="connsiteY7" fmla="*/ 803607 h 821918"/>
              <a:gd name="connsiteX8" fmla="*/ 37179 w 806199"/>
              <a:gd name="connsiteY8" fmla="*/ 586090 h 821918"/>
              <a:gd name="connsiteX9" fmla="*/ 30371 w 806199"/>
              <a:gd name="connsiteY9" fmla="*/ 286713 h 821918"/>
              <a:gd name="connsiteX10" fmla="*/ 275445 w 806199"/>
              <a:gd name="connsiteY10" fmla="*/ 31775 h 82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199" h="821918" extrusionOk="0">
                <a:moveTo>
                  <a:pt x="275445" y="31775"/>
                </a:moveTo>
                <a:cubicBezTo>
                  <a:pt x="343588" y="-20090"/>
                  <a:pt x="425120" y="2471"/>
                  <a:pt x="500096" y="13064"/>
                </a:cubicBezTo>
                <a:cubicBezTo>
                  <a:pt x="573372" y="28669"/>
                  <a:pt x="615036" y="77673"/>
                  <a:pt x="670286" y="115975"/>
                </a:cubicBezTo>
                <a:cubicBezTo>
                  <a:pt x="711278" y="159595"/>
                  <a:pt x="755837" y="210311"/>
                  <a:pt x="776939" y="244614"/>
                </a:cubicBezTo>
                <a:cubicBezTo>
                  <a:pt x="793920" y="283087"/>
                  <a:pt x="790077" y="301213"/>
                  <a:pt x="790554" y="356880"/>
                </a:cubicBezTo>
                <a:cubicBezTo>
                  <a:pt x="807128" y="415100"/>
                  <a:pt x="829425" y="502469"/>
                  <a:pt x="790554" y="583752"/>
                </a:cubicBezTo>
                <a:cubicBezTo>
                  <a:pt x="753508" y="654626"/>
                  <a:pt x="653823" y="757345"/>
                  <a:pt x="586326" y="784896"/>
                </a:cubicBezTo>
                <a:cubicBezTo>
                  <a:pt x="507279" y="803466"/>
                  <a:pt x="411146" y="847880"/>
                  <a:pt x="327637" y="803607"/>
                </a:cubicBezTo>
                <a:cubicBezTo>
                  <a:pt x="250202" y="778361"/>
                  <a:pt x="94286" y="674057"/>
                  <a:pt x="37179" y="586090"/>
                </a:cubicBezTo>
                <a:cubicBezTo>
                  <a:pt x="-27152" y="497550"/>
                  <a:pt x="-5417" y="383317"/>
                  <a:pt x="30371" y="286713"/>
                </a:cubicBezTo>
                <a:cubicBezTo>
                  <a:pt x="77476" y="203817"/>
                  <a:pt x="197735" y="83367"/>
                  <a:pt x="275445" y="31775"/>
                </a:cubicBezTo>
                <a:close/>
              </a:path>
            </a:pathLst>
          </a:custGeom>
          <a:noFill/>
          <a:ln w="6350" cap="flat" cmpd="sng" algn="ctr">
            <a:solidFill>
              <a:srgbClr val="888888"/>
            </a:solidFill>
            <a:prstDash val="lgDashDot"/>
            <a:round/>
            <a:headEnd type="none" w="med" len="med"/>
            <a:tailEnd type="none" w="med" len="med"/>
            <a:extLst>
              <a:ext uri="{C807C97D-BFC1-408E-A445-0C87EB9F89A2}">
                <ask:lineSketchStyleProps xmlns:ask="http://schemas.microsoft.com/office/drawing/2018/sketchyshapes" sd="1219033472">
                  <a:custGeom>
                    <a:avLst/>
                    <a:gdLst>
                      <a:gd name="connsiteX0" fmla="*/ 289046 w 846007"/>
                      <a:gd name="connsiteY0" fmla="*/ 32351 h 836806"/>
                      <a:gd name="connsiteX1" fmla="*/ 524790 w 846007"/>
                      <a:gd name="connsiteY1" fmla="*/ 13301 h 836806"/>
                      <a:gd name="connsiteX2" fmla="*/ 703384 w 846007"/>
                      <a:gd name="connsiteY2" fmla="*/ 118076 h 836806"/>
                      <a:gd name="connsiteX3" fmla="*/ 815303 w 846007"/>
                      <a:gd name="connsiteY3" fmla="*/ 249045 h 836806"/>
                      <a:gd name="connsiteX4" fmla="*/ 829590 w 846007"/>
                      <a:gd name="connsiteY4" fmla="*/ 363345 h 836806"/>
                      <a:gd name="connsiteX5" fmla="*/ 829590 w 846007"/>
                      <a:gd name="connsiteY5" fmla="*/ 594326 h 836806"/>
                      <a:gd name="connsiteX6" fmla="*/ 615278 w 846007"/>
                      <a:gd name="connsiteY6" fmla="*/ 799114 h 836806"/>
                      <a:gd name="connsiteX7" fmla="*/ 343815 w 846007"/>
                      <a:gd name="connsiteY7" fmla="*/ 818164 h 836806"/>
                      <a:gd name="connsiteX8" fmla="*/ 39015 w 846007"/>
                      <a:gd name="connsiteY8" fmla="*/ 596707 h 836806"/>
                      <a:gd name="connsiteX9" fmla="*/ 31871 w 846007"/>
                      <a:gd name="connsiteY9" fmla="*/ 291907 h 836806"/>
                      <a:gd name="connsiteX10" fmla="*/ 289046 w 846007"/>
                      <a:gd name="connsiteY10" fmla="*/ 32351 h 83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007" h="836806">
                        <a:moveTo>
                          <a:pt x="289046" y="32351"/>
                        </a:moveTo>
                        <a:cubicBezTo>
                          <a:pt x="371199" y="-14083"/>
                          <a:pt x="455734" y="-987"/>
                          <a:pt x="524790" y="13301"/>
                        </a:cubicBezTo>
                        <a:cubicBezTo>
                          <a:pt x="593846" y="27588"/>
                          <a:pt x="654965" y="78785"/>
                          <a:pt x="703384" y="118076"/>
                        </a:cubicBezTo>
                        <a:cubicBezTo>
                          <a:pt x="751803" y="157367"/>
                          <a:pt x="794269" y="208167"/>
                          <a:pt x="815303" y="249045"/>
                        </a:cubicBezTo>
                        <a:cubicBezTo>
                          <a:pt x="836337" y="289923"/>
                          <a:pt x="827209" y="305798"/>
                          <a:pt x="829590" y="363345"/>
                        </a:cubicBezTo>
                        <a:cubicBezTo>
                          <a:pt x="831971" y="420892"/>
                          <a:pt x="865309" y="521698"/>
                          <a:pt x="829590" y="594326"/>
                        </a:cubicBezTo>
                        <a:cubicBezTo>
                          <a:pt x="793871" y="666954"/>
                          <a:pt x="696240" y="761808"/>
                          <a:pt x="615278" y="799114"/>
                        </a:cubicBezTo>
                        <a:cubicBezTo>
                          <a:pt x="534316" y="836420"/>
                          <a:pt x="439859" y="851898"/>
                          <a:pt x="343815" y="818164"/>
                        </a:cubicBezTo>
                        <a:cubicBezTo>
                          <a:pt x="247771" y="784430"/>
                          <a:pt x="91006" y="684416"/>
                          <a:pt x="39015" y="596707"/>
                        </a:cubicBezTo>
                        <a:cubicBezTo>
                          <a:pt x="-12976" y="508998"/>
                          <a:pt x="-10595" y="386363"/>
                          <a:pt x="31871" y="291907"/>
                        </a:cubicBezTo>
                        <a:cubicBezTo>
                          <a:pt x="74337" y="197451"/>
                          <a:pt x="206893" y="78785"/>
                          <a:pt x="289046" y="32351"/>
                        </a:cubicBezTo>
                        <a:close/>
                      </a:path>
                    </a:pathLst>
                  </a:cu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Tree>
    <p:extLst>
      <p:ext uri="{BB962C8B-B14F-4D97-AF65-F5344CB8AC3E}">
        <p14:creationId xmlns:p14="http://schemas.microsoft.com/office/powerpoint/2010/main" val="320127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3484-32DB-9322-22D2-B1A04601804E}"/>
              </a:ext>
            </a:extLst>
          </p:cNvPr>
          <p:cNvSpPr>
            <a:spLocks noGrp="1"/>
          </p:cNvSpPr>
          <p:nvPr>
            <p:ph type="title"/>
          </p:nvPr>
        </p:nvSpPr>
        <p:spPr/>
        <p:txBody>
          <a:bodyPr/>
          <a:lstStyle/>
          <a:p>
            <a:r>
              <a:rPr lang="en-US" dirty="0"/>
              <a:t>Line detection</a:t>
            </a:r>
          </a:p>
        </p:txBody>
      </p:sp>
      <p:sp>
        <p:nvSpPr>
          <p:cNvPr id="6" name="Title 1">
            <a:extLst>
              <a:ext uri="{FF2B5EF4-FFF2-40B4-BE49-F238E27FC236}">
                <a16:creationId xmlns:a16="http://schemas.microsoft.com/office/drawing/2014/main" id="{CE2DB070-AD6C-958B-B9D1-FD9BE5E92BCA}"/>
              </a:ext>
            </a:extLst>
          </p:cNvPr>
          <p:cNvSpPr txBox="1">
            <a:spLocks/>
          </p:cNvSpPr>
          <p:nvPr/>
        </p:nvSpPr>
        <p:spPr>
          <a:xfrm>
            <a:off x="335359" y="583554"/>
            <a:ext cx="7406613" cy="2024050"/>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Task: Detect line </a:t>
            </a:r>
          </a:p>
          <a:p>
            <a:r>
              <a:rPr lang="en-US" b="0" i="1" dirty="0">
                <a:latin typeface="Times New Roman" panose="02020603050405020304" pitchFamily="18" charset="0"/>
                <a:cs typeface="Times New Roman" panose="02020603050405020304" pitchFamily="18" charset="0"/>
              </a:rPr>
              <a:t>y = ax + b</a:t>
            </a:r>
          </a:p>
          <a:p>
            <a:pPr marL="457200" indent="-457200">
              <a:buFont typeface="Arial" panose="020B0604020202020204" pitchFamily="34" charset="0"/>
              <a:buChar char="•"/>
            </a:pPr>
            <a:r>
              <a:rPr lang="en-US" b="0" i="1" dirty="0">
                <a:latin typeface="Times New Roman" panose="02020603050405020304" pitchFamily="18" charset="0"/>
                <a:cs typeface="Times New Roman" panose="02020603050405020304" pitchFamily="18" charset="0"/>
              </a:rPr>
              <a:t>a</a:t>
            </a:r>
            <a:r>
              <a:rPr lang="en-US" b="0" dirty="0">
                <a:latin typeface="Times New Roman" panose="02020603050405020304" pitchFamily="18" charset="0"/>
                <a:cs typeface="Times New Roman" panose="02020603050405020304" pitchFamily="18" charset="0"/>
              </a:rPr>
              <a:t>: slope</a:t>
            </a:r>
          </a:p>
          <a:p>
            <a:pPr marL="457200" indent="-457200">
              <a:buFont typeface="Arial" panose="020B0604020202020204" pitchFamily="34" charset="0"/>
              <a:buChar char="•"/>
            </a:pPr>
            <a:r>
              <a:rPr lang="en-US" b="0" i="1" dirty="0">
                <a:latin typeface="Times New Roman" panose="02020603050405020304" pitchFamily="18" charset="0"/>
                <a:cs typeface="Times New Roman" panose="02020603050405020304" pitchFamily="18" charset="0"/>
              </a:rPr>
              <a:t>b</a:t>
            </a:r>
            <a:r>
              <a:rPr lang="en-US" b="0" dirty="0">
                <a:latin typeface="Times New Roman" panose="02020603050405020304" pitchFamily="18" charset="0"/>
                <a:cs typeface="Times New Roman" panose="02020603050405020304" pitchFamily="18" charset="0"/>
              </a:rPr>
              <a:t>: y-intercept</a:t>
            </a:r>
          </a:p>
        </p:txBody>
      </p:sp>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AADF27AC-12F7-A35F-C6E4-B3D5E7D0F0B8}"/>
                  </a:ext>
                </a:extLst>
              </p:cNvPr>
              <p:cNvSpPr txBox="1">
                <a:spLocks/>
              </p:cNvSpPr>
              <p:nvPr/>
            </p:nvSpPr>
            <p:spPr>
              <a:xfrm>
                <a:off x="335359" y="3069612"/>
                <a:ext cx="7406613" cy="1002081"/>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b="0" dirty="0">
                    <a:latin typeface="Times New Roman" panose="02020603050405020304" pitchFamily="18" charset="0"/>
                    <a:cs typeface="Times New Roman" panose="02020603050405020304" pitchFamily="18" charset="0"/>
                  </a:rPr>
                  <a:t>Consider point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a14:m>
                <a:r>
                  <a:rPr lang="en-US" b="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a:latin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p>
            </p:txBody>
          </p:sp>
        </mc:Choice>
        <mc:Fallback xmlns="">
          <p:sp>
            <p:nvSpPr>
              <p:cNvPr id="10" name="Title 1">
                <a:extLst>
                  <a:ext uri="{FF2B5EF4-FFF2-40B4-BE49-F238E27FC236}">
                    <a16:creationId xmlns:a16="http://schemas.microsoft.com/office/drawing/2014/main" id="{AADF27AC-12F7-A35F-C6E4-B3D5E7D0F0B8}"/>
                  </a:ext>
                </a:extLst>
              </p:cNvPr>
              <p:cNvSpPr txBox="1">
                <a:spLocks noRot="1" noChangeAspect="1" noMove="1" noResize="1" noEditPoints="1" noAdjustHandles="1" noChangeArrowheads="1" noChangeShapeType="1" noTextEdit="1"/>
              </p:cNvSpPr>
              <p:nvPr/>
            </p:nvSpPr>
            <p:spPr>
              <a:xfrm>
                <a:off x="335359" y="3069612"/>
                <a:ext cx="7406613" cy="1002081"/>
              </a:xfrm>
              <a:prstGeom prst="rect">
                <a:avLst/>
              </a:prstGeom>
              <a:blipFill>
                <a:blip r:embed="rId3"/>
                <a:stretch>
                  <a:fillRect l="-1564"/>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47E04A56-3EFB-AD2C-F942-9B5338A64D3F}"/>
              </a:ext>
            </a:extLst>
          </p:cNvPr>
          <p:cNvGrpSpPr/>
          <p:nvPr/>
        </p:nvGrpSpPr>
        <p:grpSpPr>
          <a:xfrm>
            <a:off x="335359" y="4030478"/>
            <a:ext cx="6178550" cy="830997"/>
            <a:chOff x="335359" y="4030478"/>
            <a:chExt cx="6178550" cy="830997"/>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321F39-B5FE-61BE-44AF-C2BC108FA4BA}"/>
                    </a:ext>
                  </a:extLst>
                </p:cNvPr>
                <p:cNvSpPr txBox="1"/>
                <p:nvPr/>
              </p:nvSpPr>
              <p:spPr>
                <a:xfrm>
                  <a:off x="335359" y="4030478"/>
                  <a:ext cx="6178550" cy="830997"/>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a:latin typeface="Cambria Math" panose="02040503050406030204" pitchFamily="18" charset="0"/>
                              <a:cs typeface="Times New Roman" panose="02020603050405020304" pitchFamily="18" charset="0"/>
                            </a:rPr>
                            <m:t>𝑦</m:t>
                          </m:r>
                        </m:e>
                        <m:sub>
                          <m:r>
                            <a:rPr lang="en-US" sz="2400" b="0" i="1">
                              <a:latin typeface="Cambria Math" panose="02040503050406030204" pitchFamily="18" charset="0"/>
                              <a:cs typeface="Times New Roman" panose="02020603050405020304" pitchFamily="18" charset="0"/>
                            </a:rPr>
                            <m:t>𝑖</m:t>
                          </m:r>
                        </m:sub>
                      </m:sSub>
                    </m:oMath>
                  </a14:m>
                  <a:r>
                    <a:rPr lang="en-US" sz="2400" b="0" i="1" dirty="0">
                      <a:latin typeface="Times New Roman" panose="02020603050405020304" pitchFamily="18" charset="0"/>
                      <a:cs typeface="Times New Roman" panose="02020603050405020304" pitchFamily="18" charset="0"/>
                    </a:rPr>
                    <a:t> = a</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b="0" i="1" dirty="0">
                      <a:latin typeface="Times New Roman" panose="02020603050405020304" pitchFamily="18" charset="0"/>
                      <a:cs typeface="Times New Roman" panose="02020603050405020304" pitchFamily="18" charset="0"/>
                    </a:rPr>
                    <a:t> + b 		       b =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𝑎𝑥</m:t>
                              </m:r>
                            </m:e>
                            <m:sub>
                              <m:r>
                                <a:rPr lang="en-US" sz="2400" i="1">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𝑦</m:t>
                          </m:r>
                        </m:e>
                        <m:sub>
                          <m:r>
                            <a:rPr lang="en-US" sz="2400" i="1">
                              <a:latin typeface="Cambria Math" panose="02040503050406030204" pitchFamily="18" charset="0"/>
                              <a:cs typeface="Times New Roman" panose="02020603050405020304" pitchFamily="18" charset="0"/>
                            </a:rPr>
                            <m:t>𝑖</m:t>
                          </m:r>
                        </m:sub>
                      </m:sSub>
                    </m:oMath>
                  </a14:m>
                  <a:r>
                    <a:rPr lang="en-US" sz="2400" i="1" dirty="0">
                      <a:latin typeface="Times New Roman" panose="02020603050405020304" pitchFamily="18" charset="0"/>
                      <a:cs typeface="Times New Roman" panose="02020603050405020304" pitchFamily="18" charset="0"/>
                    </a:rPr>
                    <a:t> </a:t>
                  </a:r>
                  <a:r>
                    <a:rPr lang="en-US" sz="2400" b="0" i="1" dirty="0">
                      <a:latin typeface="Times New Roman" panose="02020603050405020304" pitchFamily="18" charset="0"/>
                      <a:cs typeface="Times New Roman" panose="02020603050405020304" pitchFamily="18" charset="0"/>
                    </a:rPr>
                    <a:t>			</a:t>
                  </a:r>
                </a:p>
              </p:txBody>
            </p:sp>
          </mc:Choice>
          <mc:Fallback xmlns="">
            <p:sp>
              <p:nvSpPr>
                <p:cNvPr id="12" name="TextBox 11">
                  <a:extLst>
                    <a:ext uri="{FF2B5EF4-FFF2-40B4-BE49-F238E27FC236}">
                      <a16:creationId xmlns:a16="http://schemas.microsoft.com/office/drawing/2014/main" id="{07321F39-B5FE-61BE-44AF-C2BC108FA4BA}"/>
                    </a:ext>
                  </a:extLst>
                </p:cNvPr>
                <p:cNvSpPr txBox="1">
                  <a:spLocks noRot="1" noChangeAspect="1" noMove="1" noResize="1" noEditPoints="1" noAdjustHandles="1" noChangeArrowheads="1" noChangeShapeType="1" noTextEdit="1"/>
                </p:cNvSpPr>
                <p:nvPr/>
              </p:nvSpPr>
              <p:spPr>
                <a:xfrm>
                  <a:off x="335359" y="4030478"/>
                  <a:ext cx="6178550" cy="830997"/>
                </a:xfrm>
                <a:prstGeom prst="rect">
                  <a:avLst/>
                </a:prstGeom>
                <a:blipFill>
                  <a:blip r:embed="rId5"/>
                  <a:stretch>
                    <a:fillRect l="-296" t="-5882"/>
                  </a:stretch>
                </a:blipFill>
              </p:spPr>
              <p:txBody>
                <a:bodyPr/>
                <a:lstStyle/>
                <a:p>
                  <a:r>
                    <a:rPr lang="en-US">
                      <a:noFill/>
                    </a:rPr>
                    <a:t> </a:t>
                  </a:r>
                </a:p>
              </p:txBody>
            </p:sp>
          </mc:Fallback>
        </mc:AlternateContent>
        <p:sp>
          <p:nvSpPr>
            <p:cNvPr id="16" name="Arrow: Left-Right 15">
              <a:extLst>
                <a:ext uri="{FF2B5EF4-FFF2-40B4-BE49-F238E27FC236}">
                  <a16:creationId xmlns:a16="http://schemas.microsoft.com/office/drawing/2014/main" id="{27BBD156-8F9A-E06B-FD12-7CC4BC71D4E1}"/>
                </a:ext>
              </a:extLst>
            </p:cNvPr>
            <p:cNvSpPr/>
            <p:nvPr/>
          </p:nvSpPr>
          <p:spPr>
            <a:xfrm>
              <a:off x="2208482" y="4154076"/>
              <a:ext cx="1216152" cy="291900"/>
            </a:xfrm>
            <a:prstGeom prst="leftRightArrow">
              <a:avLst>
                <a:gd name="adj1" fmla="val 50000"/>
                <a:gd name="adj2" fmla="val 80238"/>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FBD6B1-9CF8-3601-EDD8-15F863E9874F}"/>
              </a:ext>
            </a:extLst>
          </p:cNvPr>
          <p:cNvGrpSpPr/>
          <p:nvPr/>
        </p:nvGrpSpPr>
        <p:grpSpPr>
          <a:xfrm>
            <a:off x="6638794" y="1352810"/>
            <a:ext cx="5114317" cy="4279153"/>
            <a:chOff x="6096000" y="1177308"/>
            <a:chExt cx="5657112" cy="4454656"/>
          </a:xfrm>
        </p:grpSpPr>
        <p:pic>
          <p:nvPicPr>
            <p:cNvPr id="15" name="Picture 14" descr="A diagram of a line with dots and lines&#10;&#10;AI-generated content may be incorrect.">
              <a:extLst>
                <a:ext uri="{FF2B5EF4-FFF2-40B4-BE49-F238E27FC236}">
                  <a16:creationId xmlns:a16="http://schemas.microsoft.com/office/drawing/2014/main" id="{896A8F7F-5450-21C0-DFF9-357A4B2699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177308"/>
              <a:ext cx="5657112" cy="4300640"/>
            </a:xfrm>
            <a:prstGeom prst="rect">
              <a:avLst/>
            </a:prstGeom>
          </p:spPr>
        </p:pic>
        <p:sp>
          <p:nvSpPr>
            <p:cNvPr id="18" name="Title 1">
              <a:extLst>
                <a:ext uri="{FF2B5EF4-FFF2-40B4-BE49-F238E27FC236}">
                  <a16:creationId xmlns:a16="http://schemas.microsoft.com/office/drawing/2014/main" id="{40AE54C4-F608-0092-EB3F-5E869BB3455C}"/>
                </a:ext>
              </a:extLst>
            </p:cNvPr>
            <p:cNvSpPr txBox="1">
              <a:spLocks/>
            </p:cNvSpPr>
            <p:nvPr/>
          </p:nvSpPr>
          <p:spPr>
            <a:xfrm>
              <a:off x="7760973" y="5050008"/>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latin typeface="Times New Roman" panose="02020603050405020304" pitchFamily="18" charset="0"/>
                  <a:cs typeface="Times New Roman" panose="02020603050405020304" pitchFamily="18" charset="0"/>
                </a:rPr>
                <a:t>x-y space</a:t>
              </a:r>
            </a:p>
          </p:txBody>
        </p:sp>
        <p:sp>
          <p:nvSpPr>
            <p:cNvPr id="3" name="Oval 2">
              <a:extLst>
                <a:ext uri="{FF2B5EF4-FFF2-40B4-BE49-F238E27FC236}">
                  <a16:creationId xmlns:a16="http://schemas.microsoft.com/office/drawing/2014/main" id="{AA30DEE3-8CA0-A13B-A33D-5146BD1BA93E}"/>
                </a:ext>
              </a:extLst>
            </p:cNvPr>
            <p:cNvSpPr/>
            <p:nvPr/>
          </p:nvSpPr>
          <p:spPr>
            <a:xfrm>
              <a:off x="7079538" y="3968345"/>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C08A8463-0EAD-AF59-69A6-B4D82AC3783F}"/>
                </a:ext>
              </a:extLst>
            </p:cNvPr>
            <p:cNvSpPr/>
            <p:nvPr/>
          </p:nvSpPr>
          <p:spPr>
            <a:xfrm>
              <a:off x="7494702" y="3720833"/>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8E0FD1FF-E8FE-5B05-828C-A4CA9562A393}"/>
                </a:ext>
              </a:extLst>
            </p:cNvPr>
            <p:cNvSpPr/>
            <p:nvPr/>
          </p:nvSpPr>
          <p:spPr>
            <a:xfrm>
              <a:off x="8123352" y="3357852"/>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7B116452-E978-F052-5697-8BFD40570D70}"/>
                </a:ext>
              </a:extLst>
            </p:cNvPr>
            <p:cNvSpPr/>
            <p:nvPr/>
          </p:nvSpPr>
          <p:spPr>
            <a:xfrm>
              <a:off x="8490443" y="3129634"/>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E094EB0-556C-C0F6-A958-1CB7A186051A}"/>
                </a:ext>
              </a:extLst>
            </p:cNvPr>
            <p:cNvSpPr/>
            <p:nvPr/>
          </p:nvSpPr>
          <p:spPr>
            <a:xfrm>
              <a:off x="9100043" y="2722212"/>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8B49741-0F28-0B9A-FFEC-F708FBA43B86}"/>
                </a:ext>
              </a:extLst>
            </p:cNvPr>
            <p:cNvSpPr/>
            <p:nvPr/>
          </p:nvSpPr>
          <p:spPr>
            <a:xfrm>
              <a:off x="9965947" y="2197820"/>
              <a:ext cx="237744" cy="237744"/>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51919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75D6C48-1ABE-29E0-495F-104DEB31ABAE}"/>
                  </a:ext>
                </a:extLst>
              </p:cNvPr>
              <p:cNvSpPr txBox="1"/>
              <p:nvPr/>
            </p:nvSpPr>
            <p:spPr>
              <a:xfrm>
                <a:off x="7627443" y="2088044"/>
                <a:ext cx="1283917" cy="369332"/>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a:t>
                </a:r>
                <a14:m>
                  <m:oMath xmlns:m="http://schemas.openxmlformats.org/officeDocument/2006/math">
                    <m:r>
                      <a:rPr lang="en-US" b="0" i="1" smtClean="0">
                        <a:latin typeface="Cambria Math" panose="02040503050406030204" pitchFamily="18" charset="0"/>
                        <a:cs typeface="Times New Roman" panose="02020603050405020304" pitchFamily="18" charset="0"/>
                      </a:rPr>
                      <m:t>𝑎</m:t>
                    </m:r>
                  </m:oMath>
                </a14:m>
                <a:r>
                  <a:rPr lang="en-US" b="0" dirty="0">
                    <a:latin typeface="Times New Roman" panose="02020603050405020304" pitchFamily="18" charset="0"/>
                    <a:cs typeface="Times New Roman" panose="02020603050405020304" pitchFamily="18" charset="0"/>
                  </a:rPr>
                  <a:t>, b</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endParaRPr lang="en-US" dirty="0"/>
              </a:p>
            </p:txBody>
          </p:sp>
        </mc:Choice>
        <mc:Fallback xmlns="">
          <p:sp>
            <p:nvSpPr>
              <p:cNvPr id="73" name="TextBox 72">
                <a:extLst>
                  <a:ext uri="{FF2B5EF4-FFF2-40B4-BE49-F238E27FC236}">
                    <a16:creationId xmlns:a16="http://schemas.microsoft.com/office/drawing/2014/main" id="{375D6C48-1ABE-29E0-495F-104DEB31ABAE}"/>
                  </a:ext>
                </a:extLst>
              </p:cNvPr>
              <p:cNvSpPr txBox="1">
                <a:spLocks noRot="1" noChangeAspect="1" noMove="1" noResize="1" noEditPoints="1" noAdjustHandles="1" noChangeArrowheads="1" noChangeShapeType="1" noTextEdit="1"/>
              </p:cNvSpPr>
              <p:nvPr/>
            </p:nvSpPr>
            <p:spPr>
              <a:xfrm>
                <a:off x="7627443" y="2088044"/>
                <a:ext cx="1283917" cy="369332"/>
              </a:xfrm>
              <a:prstGeom prst="rect">
                <a:avLst/>
              </a:prstGeom>
              <a:blipFill>
                <a:blip r:embed="rId7"/>
                <a:stretch>
                  <a:fillRect t="-10000" b="-26667"/>
                </a:stretch>
              </a:blipFill>
            </p:spPr>
            <p:txBody>
              <a:bodyPr/>
              <a:lstStyle/>
              <a:p>
                <a:r>
                  <a:rPr lang="en-US">
                    <a:noFill/>
                  </a:rPr>
                  <a:t> </a:t>
                </a:r>
              </a:p>
            </p:txBody>
          </p:sp>
        </mc:Fallback>
      </mc:AlternateContent>
      <p:cxnSp>
        <p:nvCxnSpPr>
          <p:cNvPr id="74" name="Straight Connector 73">
            <a:extLst>
              <a:ext uri="{FF2B5EF4-FFF2-40B4-BE49-F238E27FC236}">
                <a16:creationId xmlns:a16="http://schemas.microsoft.com/office/drawing/2014/main" id="{B7AF7CB9-4C7C-AB13-2D3D-8EA0EF043826}"/>
              </a:ext>
            </a:extLst>
          </p:cNvPr>
          <p:cNvCxnSpPr>
            <a:cxnSpLocks/>
          </p:cNvCxnSpPr>
          <p:nvPr/>
        </p:nvCxnSpPr>
        <p:spPr>
          <a:xfrm>
            <a:off x="7323761" y="1389459"/>
            <a:ext cx="850822" cy="19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B7446F-CDDF-7072-A92A-44BF32D25FFD}"/>
              </a:ext>
            </a:extLst>
          </p:cNvPr>
          <p:cNvCxnSpPr>
            <a:cxnSpLocks/>
          </p:cNvCxnSpPr>
          <p:nvPr/>
        </p:nvCxnSpPr>
        <p:spPr>
          <a:xfrm flipH="1">
            <a:off x="7640054" y="1441556"/>
            <a:ext cx="153106" cy="1957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1BC2D5F-F584-53D5-5C50-114ABA379432}"/>
              </a:ext>
            </a:extLst>
          </p:cNvPr>
          <p:cNvCxnSpPr>
            <a:cxnSpLocks/>
          </p:cNvCxnSpPr>
          <p:nvPr/>
        </p:nvCxnSpPr>
        <p:spPr>
          <a:xfrm flipH="1">
            <a:off x="7263936" y="1481408"/>
            <a:ext cx="910647" cy="1804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2702984-C816-3494-6B24-1EA7FE3FE35E}"/>
              </a:ext>
            </a:extLst>
          </p:cNvPr>
          <p:cNvCxnSpPr>
            <a:cxnSpLocks/>
          </p:cNvCxnSpPr>
          <p:nvPr/>
        </p:nvCxnSpPr>
        <p:spPr>
          <a:xfrm flipH="1">
            <a:off x="6899924" y="1734462"/>
            <a:ext cx="1541419" cy="138486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CA0B131-93EE-E993-664F-F5713A7C7E6E}"/>
                  </a:ext>
                </a:extLst>
              </p:cNvPr>
              <p:cNvSpPr txBox="1"/>
              <p:nvPr/>
            </p:nvSpPr>
            <p:spPr>
              <a:xfrm>
                <a:off x="4100697" y="1303017"/>
                <a:ext cx="1283917" cy="391646"/>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𝑗</m:t>
                        </m:r>
                      </m:sub>
                    </m:sSub>
                  </m:oMath>
                </a14:m>
                <a:r>
                  <a:rPr lang="en-US" b="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endParaRPr lang="en-US" dirty="0"/>
              </a:p>
            </p:txBody>
          </p:sp>
        </mc:Choice>
        <mc:Fallback xmlns="">
          <p:sp>
            <p:nvSpPr>
              <p:cNvPr id="60" name="TextBox 59">
                <a:extLst>
                  <a:ext uri="{FF2B5EF4-FFF2-40B4-BE49-F238E27FC236}">
                    <a16:creationId xmlns:a16="http://schemas.microsoft.com/office/drawing/2014/main" id="{FCA0B131-93EE-E993-664F-F5713A7C7E6E}"/>
                  </a:ext>
                </a:extLst>
              </p:cNvPr>
              <p:cNvSpPr txBox="1">
                <a:spLocks noRot="1" noChangeAspect="1" noMove="1" noResize="1" noEditPoints="1" noAdjustHandles="1" noChangeArrowheads="1" noChangeShapeType="1" noTextEdit="1"/>
              </p:cNvSpPr>
              <p:nvPr/>
            </p:nvSpPr>
            <p:spPr>
              <a:xfrm>
                <a:off x="4100697" y="1303017"/>
                <a:ext cx="1283917" cy="391646"/>
              </a:xfrm>
              <a:prstGeom prst="rect">
                <a:avLst/>
              </a:prstGeom>
              <a:blipFill>
                <a:blip r:embed="rId3"/>
                <a:stretch>
                  <a:fillRect t="-9375" b="-18750"/>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C7469F4E-4325-9DD5-9DA8-98DB29691ADA}"/>
              </a:ext>
            </a:extLst>
          </p:cNvPr>
          <p:cNvCxnSpPr>
            <a:stCxn id="60" idx="2"/>
          </p:cNvCxnSpPr>
          <p:nvPr/>
        </p:nvCxnSpPr>
        <p:spPr>
          <a:xfrm>
            <a:off x="4742656" y="1694663"/>
            <a:ext cx="69056" cy="267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455ABA-0D1A-192F-F3BD-C52160C50F2A}"/>
              </a:ext>
            </a:extLst>
          </p:cNvPr>
          <p:cNvCxnSpPr>
            <a:cxnSpLocks/>
          </p:cNvCxnSpPr>
          <p:nvPr/>
        </p:nvCxnSpPr>
        <p:spPr>
          <a:xfrm>
            <a:off x="4465364" y="1829637"/>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31909AF-4D02-5C9D-3663-9FC5AA426603}"/>
              </a:ext>
            </a:extLst>
          </p:cNvPr>
          <p:cNvCxnSpPr>
            <a:cxnSpLocks/>
          </p:cNvCxnSpPr>
          <p:nvPr/>
        </p:nvCxnSpPr>
        <p:spPr>
          <a:xfrm rot="16200000">
            <a:off x="4463144" y="1831487"/>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115057-C308-0A7E-266B-CD515BA0E058}"/>
              </a:ext>
            </a:extLst>
          </p:cNvPr>
          <p:cNvCxnSpPr>
            <a:cxnSpLocks/>
          </p:cNvCxnSpPr>
          <p:nvPr/>
        </p:nvCxnSpPr>
        <p:spPr>
          <a:xfrm rot="5400000" flipV="1">
            <a:off x="4473746" y="1832562"/>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FA96CC-6D27-3B89-4D5F-C53677F34859}"/>
              </a:ext>
            </a:extLst>
          </p:cNvPr>
          <p:cNvCxnSpPr>
            <a:cxnSpLocks/>
          </p:cNvCxnSpPr>
          <p:nvPr/>
        </p:nvCxnSpPr>
        <p:spPr>
          <a:xfrm flipV="1">
            <a:off x="4489236" y="1912134"/>
            <a:ext cx="771154" cy="21129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777678-5172-E9B0-E515-9258DC0E48E0}"/>
              </a:ext>
            </a:extLst>
          </p:cNvPr>
          <p:cNvCxnSpPr>
            <a:cxnSpLocks/>
          </p:cNvCxnSpPr>
          <p:nvPr/>
        </p:nvCxnSpPr>
        <p:spPr>
          <a:xfrm flipV="1">
            <a:off x="2909093" y="1787279"/>
            <a:ext cx="2297907" cy="1428600"/>
          </a:xfrm>
          <a:prstGeom prst="line">
            <a:avLst/>
          </a:prstGeom>
          <a:ln>
            <a:prstDash val="dash"/>
          </a:ln>
        </p:spPr>
        <p:style>
          <a:lnRef idx="1">
            <a:schemeClr val="accent6"/>
          </a:lnRef>
          <a:fillRef idx="0">
            <a:schemeClr val="accent6"/>
          </a:fillRef>
          <a:effectRef idx="0">
            <a:schemeClr val="accent6"/>
          </a:effectRef>
          <a:fontRef idx="minor">
            <a:schemeClr val="tx1"/>
          </a:fontRef>
        </p:style>
      </p:cxnSp>
      <p:sp>
        <p:nvSpPr>
          <p:cNvPr id="2" name="Title 1">
            <a:extLst>
              <a:ext uri="{FF2B5EF4-FFF2-40B4-BE49-F238E27FC236}">
                <a16:creationId xmlns:a16="http://schemas.microsoft.com/office/drawing/2014/main" id="{CAA33484-32DB-9322-22D2-B1A04601804E}"/>
              </a:ext>
            </a:extLst>
          </p:cNvPr>
          <p:cNvSpPr>
            <a:spLocks noGrp="1"/>
          </p:cNvSpPr>
          <p:nvPr>
            <p:ph type="title"/>
          </p:nvPr>
        </p:nvSpPr>
        <p:spPr/>
        <p:txBody>
          <a:bodyPr/>
          <a:lstStyle/>
          <a:p>
            <a:r>
              <a:rPr lang="en-US" dirty="0"/>
              <a:t>Hough Transform concept</a:t>
            </a:r>
          </a:p>
        </p:txBody>
      </p:sp>
      <p:cxnSp>
        <p:nvCxnSpPr>
          <p:cNvPr id="7" name="Straight Arrow Connector 6">
            <a:extLst>
              <a:ext uri="{FF2B5EF4-FFF2-40B4-BE49-F238E27FC236}">
                <a16:creationId xmlns:a16="http://schemas.microsoft.com/office/drawing/2014/main" id="{8E86D83B-41E8-1C7E-6BC2-E518DF44757F}"/>
              </a:ext>
            </a:extLst>
          </p:cNvPr>
          <p:cNvCxnSpPr/>
          <p:nvPr/>
        </p:nvCxnSpPr>
        <p:spPr>
          <a:xfrm flipV="1">
            <a:off x="2545080" y="1369449"/>
            <a:ext cx="0" cy="22631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7A1EA48-053A-3E82-390C-E05DB2D024D7}"/>
              </a:ext>
            </a:extLst>
          </p:cNvPr>
          <p:cNvCxnSpPr/>
          <p:nvPr/>
        </p:nvCxnSpPr>
        <p:spPr>
          <a:xfrm>
            <a:off x="2545080" y="3632589"/>
            <a:ext cx="288798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8F13CE2-7A5E-CD17-952D-5CF4C767F5FB}"/>
              </a:ext>
            </a:extLst>
          </p:cNvPr>
          <p:cNvSpPr/>
          <p:nvPr/>
        </p:nvSpPr>
        <p:spPr>
          <a:xfrm>
            <a:off x="4742656" y="1964054"/>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41273B9-9FCC-B760-7DAD-1FD3D85EA3B2}"/>
              </a:ext>
            </a:extLst>
          </p:cNvPr>
          <p:cNvCxnSpPr/>
          <p:nvPr/>
        </p:nvCxnSpPr>
        <p:spPr>
          <a:xfrm flipV="1">
            <a:off x="6484620" y="1369449"/>
            <a:ext cx="0" cy="22631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D00555-DC89-9A98-04A2-542B697B8BBD}"/>
              </a:ext>
            </a:extLst>
          </p:cNvPr>
          <p:cNvCxnSpPr/>
          <p:nvPr/>
        </p:nvCxnSpPr>
        <p:spPr>
          <a:xfrm>
            <a:off x="6484620" y="3632589"/>
            <a:ext cx="288798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E0156B8-45B4-DD75-9F8B-8ABD1087C65E}"/>
                  </a:ext>
                </a:extLst>
              </p:cNvPr>
              <p:cNvSpPr txBox="1"/>
              <p:nvPr/>
            </p:nvSpPr>
            <p:spPr>
              <a:xfrm>
                <a:off x="3238632" y="3684687"/>
                <a:ext cx="1642135" cy="369332"/>
              </a:xfrm>
              <a:prstGeom prst="rect">
                <a:avLst/>
              </a:prstGeom>
              <a:noFill/>
            </p:spPr>
            <p:txBody>
              <a:bodyPr wrap="square">
                <a:spAutoFit/>
              </a:bodyPr>
              <a:lstStyle/>
              <a:p>
                <a:pPr algn="ctr"/>
                <a14:m>
                  <m:oMath xmlns:m="http://schemas.openxmlformats.org/officeDocument/2006/math">
                    <m:sSub>
                      <m:sSubPr>
                        <m:ctrlPr>
                          <a:rPr lang="en-US" sz="1800" b="0" i="1" smtClean="0">
                            <a:solidFill>
                              <a:schemeClr val="accent6">
                                <a:lumMod val="75000"/>
                              </a:schemeClr>
                            </a:solidFill>
                            <a:latin typeface="Cambria Math" panose="02040503050406030204" pitchFamily="18" charset="0"/>
                            <a:cs typeface="Times New Roman" panose="02020603050405020304" pitchFamily="18" charset="0"/>
                          </a:rPr>
                        </m:ctrlPr>
                      </m:sSubPr>
                      <m:e>
                        <m:r>
                          <a:rPr lang="en-US" sz="1800" b="0" i="1">
                            <a:solidFill>
                              <a:schemeClr val="accent6">
                                <a:lumMod val="75000"/>
                              </a:schemeClr>
                            </a:solidFill>
                            <a:latin typeface="Cambria Math" panose="02040503050406030204" pitchFamily="18" charset="0"/>
                            <a:cs typeface="Times New Roman" panose="02020603050405020304" pitchFamily="18" charset="0"/>
                          </a:rPr>
                          <m:t>𝑦</m:t>
                        </m:r>
                      </m:e>
                      <m:sub>
                        <m:r>
                          <a:rPr lang="en-US" sz="1800" b="0" i="1">
                            <a:solidFill>
                              <a:schemeClr val="accent6">
                                <a:lumMod val="75000"/>
                              </a:schemeClr>
                            </a:solidFill>
                            <a:latin typeface="Cambria Math" panose="02040503050406030204" pitchFamily="18" charset="0"/>
                            <a:cs typeface="Times New Roman" panose="02020603050405020304" pitchFamily="18" charset="0"/>
                          </a:rPr>
                          <m:t>𝑖</m:t>
                        </m:r>
                      </m:sub>
                    </m:sSub>
                  </m:oMath>
                </a14:m>
                <a:r>
                  <a:rPr lang="en-US" sz="1800" b="0" i="1" dirty="0">
                    <a:solidFill>
                      <a:schemeClr val="accent6">
                        <a:lumMod val="75000"/>
                      </a:schemeClr>
                    </a:solidFill>
                    <a:latin typeface="Times New Roman" panose="02020603050405020304" pitchFamily="18" charset="0"/>
                    <a:cs typeface="Times New Roman" panose="02020603050405020304" pitchFamily="18" charset="0"/>
                  </a:rPr>
                  <a:t> </a:t>
                </a:r>
                <a:r>
                  <a:rPr lang="en-US" sz="1800" b="0" i="1" dirty="0">
                    <a:latin typeface="Times New Roman" panose="02020603050405020304" pitchFamily="18" charset="0"/>
                    <a:cs typeface="Times New Roman" panose="02020603050405020304" pitchFamily="18" charset="0"/>
                  </a:rPr>
                  <a:t>= a</a:t>
                </a:r>
                <a14:m>
                  <m:oMath xmlns:m="http://schemas.openxmlformats.org/officeDocument/2006/math">
                    <m:sSub>
                      <m:sSubPr>
                        <m:ctrlPr>
                          <a:rPr lang="en-US" sz="1800" b="0" i="1" smtClean="0">
                            <a:solidFill>
                              <a:schemeClr val="accent6">
                                <a:lumMod val="75000"/>
                              </a:schemeClr>
                            </a:solidFill>
                            <a:latin typeface="Cambria Math" panose="02040503050406030204" pitchFamily="18" charset="0"/>
                            <a:cs typeface="Times New Roman" panose="02020603050405020304" pitchFamily="18" charset="0"/>
                          </a:rPr>
                        </m:ctrlPr>
                      </m:sSubPr>
                      <m:e>
                        <m:r>
                          <a:rPr lang="en-US" sz="1800" b="0" i="1" smtClean="0">
                            <a:solidFill>
                              <a:schemeClr val="accent6">
                                <a:lumMod val="75000"/>
                              </a:schemeClr>
                            </a:solidFill>
                            <a:latin typeface="Cambria Math" panose="02040503050406030204" pitchFamily="18" charset="0"/>
                            <a:cs typeface="Times New Roman" panose="02020603050405020304" pitchFamily="18" charset="0"/>
                          </a:rPr>
                          <m:t>𝑥</m:t>
                        </m:r>
                      </m:e>
                      <m:sub>
                        <m:r>
                          <a:rPr lang="en-US" sz="1800" b="0" i="1" smtClean="0">
                            <a:solidFill>
                              <a:schemeClr val="accent6">
                                <a:lumMod val="75000"/>
                              </a:schemeClr>
                            </a:solidFill>
                            <a:latin typeface="Cambria Math" panose="02040503050406030204" pitchFamily="18" charset="0"/>
                            <a:cs typeface="Times New Roman" panose="02020603050405020304" pitchFamily="18" charset="0"/>
                          </a:rPr>
                          <m:t>𝑖</m:t>
                        </m:r>
                      </m:sub>
                    </m:sSub>
                  </m:oMath>
                </a14:m>
                <a:r>
                  <a:rPr lang="en-US" sz="1800" b="0" i="1" dirty="0">
                    <a:solidFill>
                      <a:schemeClr val="accent6">
                        <a:lumMod val="75000"/>
                      </a:schemeClr>
                    </a:solidFill>
                    <a:latin typeface="Times New Roman" panose="02020603050405020304" pitchFamily="18" charset="0"/>
                    <a:cs typeface="Times New Roman" panose="02020603050405020304" pitchFamily="18" charset="0"/>
                  </a:rPr>
                  <a:t> </a:t>
                </a:r>
                <a:r>
                  <a:rPr lang="en-US" sz="1800" b="0" i="1" dirty="0">
                    <a:latin typeface="Times New Roman" panose="02020603050405020304" pitchFamily="18" charset="0"/>
                    <a:cs typeface="Times New Roman" panose="02020603050405020304" pitchFamily="18" charset="0"/>
                  </a:rPr>
                  <a:t>+ b </a:t>
                </a:r>
                <a:endParaRPr lang="en-US" dirty="0"/>
              </a:p>
            </p:txBody>
          </p:sp>
        </mc:Choice>
        <mc:Fallback>
          <p:sp>
            <p:nvSpPr>
              <p:cNvPr id="26" name="TextBox 25">
                <a:extLst>
                  <a:ext uri="{FF2B5EF4-FFF2-40B4-BE49-F238E27FC236}">
                    <a16:creationId xmlns:a16="http://schemas.microsoft.com/office/drawing/2014/main" id="{AE0156B8-45B4-DD75-9F8B-8ABD1087C65E}"/>
                  </a:ext>
                </a:extLst>
              </p:cNvPr>
              <p:cNvSpPr txBox="1">
                <a:spLocks noRot="1" noChangeAspect="1" noMove="1" noResize="1" noEditPoints="1" noAdjustHandles="1" noChangeArrowheads="1" noChangeShapeType="1" noTextEdit="1"/>
              </p:cNvSpPr>
              <p:nvPr/>
            </p:nvSpPr>
            <p:spPr>
              <a:xfrm>
                <a:off x="3238632" y="3684687"/>
                <a:ext cx="1642135" cy="369332"/>
              </a:xfrm>
              <a:prstGeom prst="rect">
                <a:avLst/>
              </a:prstGeom>
              <a:blipFill>
                <a:blip r:embed="rId8"/>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6910D2BA-FE5C-5D0B-89F7-7577C1826957}"/>
                  </a:ext>
                </a:extLst>
              </p:cNvPr>
              <p:cNvSpPr txBox="1"/>
              <p:nvPr/>
            </p:nvSpPr>
            <p:spPr>
              <a:xfrm>
                <a:off x="6906944" y="3684687"/>
                <a:ext cx="2043331" cy="369332"/>
              </a:xfrm>
              <a:prstGeom prst="rect">
                <a:avLst/>
              </a:prstGeom>
              <a:noFill/>
            </p:spPr>
            <p:txBody>
              <a:bodyPr wrap="square">
                <a:spAutoFit/>
              </a:bodyPr>
              <a:lstStyle/>
              <a:p>
                <a:pPr algn="ctr"/>
                <a:r>
                  <a:rPr lang="en-US" sz="1800" b="0" i="1" dirty="0">
                    <a:solidFill>
                      <a:schemeClr val="accent6">
                        <a:lumMod val="75000"/>
                      </a:schemeClr>
                    </a:solidFill>
                    <a:latin typeface="Times New Roman" panose="02020603050405020304" pitchFamily="18" charset="0"/>
                    <a:cs typeface="Times New Roman" panose="02020603050405020304" pitchFamily="18" charset="0"/>
                  </a:rPr>
                  <a:t>b</a:t>
                </a:r>
                <a:r>
                  <a:rPr lang="en-US" sz="1800" b="0" i="1"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smtClean="0">
                                <a:solidFill>
                                  <a:schemeClr val="accent6">
                                    <a:lumMod val="75000"/>
                                  </a:schemeClr>
                                </a:solidFill>
                                <a:latin typeface="Cambria Math" panose="02040503050406030204" pitchFamily="18" charset="0"/>
                                <a:cs typeface="Times New Roman" panose="02020603050405020304" pitchFamily="18" charset="0"/>
                              </a:rPr>
                              <m:t>𝑎</m:t>
                            </m:r>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oMath>
                </a14:m>
                <a:r>
                  <a:rPr lang="en-US" sz="1800" i="1" dirty="0">
                    <a:latin typeface="Times New Roman" panose="02020603050405020304" pitchFamily="18" charset="0"/>
                    <a:cs typeface="Times New Roman" panose="02020603050405020304" pitchFamily="18" charset="0"/>
                  </a:rPr>
                  <a:t> </a:t>
                </a:r>
                <a:endParaRPr lang="en-US" dirty="0"/>
              </a:p>
            </p:txBody>
          </p:sp>
        </mc:Choice>
        <mc:Fallback>
          <p:sp>
            <p:nvSpPr>
              <p:cNvPr id="28" name="TextBox 27">
                <a:extLst>
                  <a:ext uri="{FF2B5EF4-FFF2-40B4-BE49-F238E27FC236}">
                    <a16:creationId xmlns:a16="http://schemas.microsoft.com/office/drawing/2014/main" id="{6910D2BA-FE5C-5D0B-89F7-7577C1826957}"/>
                  </a:ext>
                </a:extLst>
              </p:cNvPr>
              <p:cNvSpPr txBox="1">
                <a:spLocks noRot="1" noChangeAspect="1" noMove="1" noResize="1" noEditPoints="1" noAdjustHandles="1" noChangeArrowheads="1" noChangeShapeType="1" noTextEdit="1"/>
              </p:cNvSpPr>
              <p:nvPr/>
            </p:nvSpPr>
            <p:spPr>
              <a:xfrm>
                <a:off x="6906944" y="3684687"/>
                <a:ext cx="2043331" cy="369332"/>
              </a:xfrm>
              <a:prstGeom prst="rect">
                <a:avLst/>
              </a:prstGeom>
              <a:blipFill>
                <a:blip r:embed="rId9"/>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DBF96C-DAFC-4B9D-88C5-7D47D39FE79C}"/>
                  </a:ext>
                </a:extLst>
              </p:cNvPr>
              <p:cNvSpPr txBox="1"/>
              <p:nvPr/>
            </p:nvSpPr>
            <p:spPr>
              <a:xfrm>
                <a:off x="2475097" y="2316353"/>
                <a:ext cx="1283917" cy="369332"/>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a14:m>
                <a:r>
                  <a:rPr lang="en-US" b="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a:latin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endParaRPr lang="en-US" dirty="0"/>
              </a:p>
            </p:txBody>
          </p:sp>
        </mc:Choice>
        <mc:Fallback xmlns="">
          <p:sp>
            <p:nvSpPr>
              <p:cNvPr id="30" name="TextBox 29">
                <a:extLst>
                  <a:ext uri="{FF2B5EF4-FFF2-40B4-BE49-F238E27FC236}">
                    <a16:creationId xmlns:a16="http://schemas.microsoft.com/office/drawing/2014/main" id="{25DBF96C-DAFC-4B9D-88C5-7D47D39FE79C}"/>
                  </a:ext>
                </a:extLst>
              </p:cNvPr>
              <p:cNvSpPr txBox="1">
                <a:spLocks noRot="1" noChangeAspect="1" noMove="1" noResize="1" noEditPoints="1" noAdjustHandles="1" noChangeArrowheads="1" noChangeShapeType="1" noTextEdit="1"/>
              </p:cNvSpPr>
              <p:nvPr/>
            </p:nvSpPr>
            <p:spPr>
              <a:xfrm>
                <a:off x="2475097" y="2316353"/>
                <a:ext cx="1283917" cy="369332"/>
              </a:xfrm>
              <a:prstGeom prst="rect">
                <a:avLst/>
              </a:prstGeom>
              <a:blipFill>
                <a:blip r:embed="rId6"/>
                <a:stretch>
                  <a:fillRect t="-9836" b="-24590"/>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A2AE625-D150-AC84-36D1-442AF02EC3FF}"/>
              </a:ext>
            </a:extLst>
          </p:cNvPr>
          <p:cNvCxnSpPr>
            <a:stCxn id="30" idx="2"/>
            <a:endCxn id="11" idx="0"/>
          </p:cNvCxnSpPr>
          <p:nvPr/>
        </p:nvCxnSpPr>
        <p:spPr>
          <a:xfrm>
            <a:off x="3117056" y="2685685"/>
            <a:ext cx="69056" cy="28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FCD81539-FF50-A7F1-BC0F-50F1F29279B2}"/>
              </a:ext>
            </a:extLst>
          </p:cNvPr>
          <p:cNvSpPr txBox="1">
            <a:spLocks/>
          </p:cNvSpPr>
          <p:nvPr/>
        </p:nvSpPr>
        <p:spPr>
          <a:xfrm>
            <a:off x="2825487" y="702140"/>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34" name="Title 1">
            <a:extLst>
              <a:ext uri="{FF2B5EF4-FFF2-40B4-BE49-F238E27FC236}">
                <a16:creationId xmlns:a16="http://schemas.microsoft.com/office/drawing/2014/main" id="{9A831C14-17DF-E53F-7567-A36A8EA9D013}"/>
              </a:ext>
            </a:extLst>
          </p:cNvPr>
          <p:cNvSpPr txBox="1">
            <a:spLocks/>
          </p:cNvSpPr>
          <p:nvPr/>
        </p:nvSpPr>
        <p:spPr>
          <a:xfrm>
            <a:off x="6765026" y="702140"/>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p:cxnSp>
        <p:nvCxnSpPr>
          <p:cNvPr id="36" name="Straight Connector 35">
            <a:extLst>
              <a:ext uri="{FF2B5EF4-FFF2-40B4-BE49-F238E27FC236}">
                <a16:creationId xmlns:a16="http://schemas.microsoft.com/office/drawing/2014/main" id="{195C5BEE-245E-46D3-4773-D1E5284B7901}"/>
              </a:ext>
            </a:extLst>
          </p:cNvPr>
          <p:cNvCxnSpPr>
            <a:cxnSpLocks/>
          </p:cNvCxnSpPr>
          <p:nvPr/>
        </p:nvCxnSpPr>
        <p:spPr>
          <a:xfrm>
            <a:off x="6906944" y="1673936"/>
            <a:ext cx="1724011" cy="1438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3C5F30-C466-4238-A077-2410ECCB985C}"/>
              </a:ext>
            </a:extLst>
          </p:cNvPr>
          <p:cNvCxnSpPr>
            <a:cxnSpLocks/>
          </p:cNvCxnSpPr>
          <p:nvPr/>
        </p:nvCxnSpPr>
        <p:spPr>
          <a:xfrm>
            <a:off x="2839764" y="2842973"/>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3AF0DB-6AAF-B87A-DBC1-F3BD9AA3AFA4}"/>
              </a:ext>
            </a:extLst>
          </p:cNvPr>
          <p:cNvCxnSpPr>
            <a:cxnSpLocks/>
          </p:cNvCxnSpPr>
          <p:nvPr/>
        </p:nvCxnSpPr>
        <p:spPr>
          <a:xfrm rot="16200000">
            <a:off x="2837544" y="2844823"/>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AC8E142-0AB9-6E1E-B190-CBBC22117337}"/>
              </a:ext>
            </a:extLst>
          </p:cNvPr>
          <p:cNvCxnSpPr>
            <a:cxnSpLocks/>
          </p:cNvCxnSpPr>
          <p:nvPr/>
        </p:nvCxnSpPr>
        <p:spPr>
          <a:xfrm rot="5400000" flipV="1">
            <a:off x="2848146" y="2845898"/>
            <a:ext cx="692693" cy="4011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F3A8273-97FD-2AE3-B245-7AD989C1A4E0}"/>
              </a:ext>
            </a:extLst>
          </p:cNvPr>
          <p:cNvCxnSpPr>
            <a:cxnSpLocks/>
          </p:cNvCxnSpPr>
          <p:nvPr/>
        </p:nvCxnSpPr>
        <p:spPr>
          <a:xfrm flipV="1">
            <a:off x="2863636" y="2925470"/>
            <a:ext cx="771154" cy="21129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CE400D0-EB00-7DC9-6975-F4F01C40076E}"/>
              </a:ext>
            </a:extLst>
          </p:cNvPr>
          <p:cNvSpPr/>
          <p:nvPr/>
        </p:nvSpPr>
        <p:spPr>
          <a:xfrm>
            <a:off x="3117056" y="2975019"/>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Freeform: Shape 46">
            <a:extLst>
              <a:ext uri="{FF2B5EF4-FFF2-40B4-BE49-F238E27FC236}">
                <a16:creationId xmlns:a16="http://schemas.microsoft.com/office/drawing/2014/main" id="{485189AD-4603-4AD2-D08E-4369432B9574}"/>
              </a:ext>
            </a:extLst>
          </p:cNvPr>
          <p:cNvSpPr/>
          <p:nvPr/>
        </p:nvSpPr>
        <p:spPr>
          <a:xfrm>
            <a:off x="3183890" y="2717647"/>
            <a:ext cx="5028248" cy="699156"/>
          </a:xfrm>
          <a:custGeom>
            <a:avLst/>
            <a:gdLst>
              <a:gd name="connsiteX0" fmla="*/ 0 w 4991100"/>
              <a:gd name="connsiteY0" fmla="*/ 342900 h 699156"/>
              <a:gd name="connsiteX1" fmla="*/ 1630680 w 4991100"/>
              <a:gd name="connsiteY1" fmla="*/ 647700 h 699156"/>
              <a:gd name="connsiteX2" fmla="*/ 3528060 w 4991100"/>
              <a:gd name="connsiteY2" fmla="*/ 632460 h 699156"/>
              <a:gd name="connsiteX3" fmla="*/ 4991100 w 4991100"/>
              <a:gd name="connsiteY3" fmla="*/ 0 h 699156"/>
            </a:gdLst>
            <a:ahLst/>
            <a:cxnLst>
              <a:cxn ang="0">
                <a:pos x="connsiteX0" y="connsiteY0"/>
              </a:cxn>
              <a:cxn ang="0">
                <a:pos x="connsiteX1" y="connsiteY1"/>
              </a:cxn>
              <a:cxn ang="0">
                <a:pos x="connsiteX2" y="connsiteY2"/>
              </a:cxn>
              <a:cxn ang="0">
                <a:pos x="connsiteX3" y="connsiteY3"/>
              </a:cxn>
            </a:cxnLst>
            <a:rect l="l" t="t" r="r" b="b"/>
            <a:pathLst>
              <a:path w="4991100" h="699156">
                <a:moveTo>
                  <a:pt x="0" y="342900"/>
                </a:moveTo>
                <a:cubicBezTo>
                  <a:pt x="521335" y="471170"/>
                  <a:pt x="1042670" y="599440"/>
                  <a:pt x="1630680" y="647700"/>
                </a:cubicBezTo>
                <a:cubicBezTo>
                  <a:pt x="2218690" y="695960"/>
                  <a:pt x="2967990" y="740410"/>
                  <a:pt x="3528060" y="632460"/>
                </a:cubicBezTo>
                <a:cubicBezTo>
                  <a:pt x="4088130" y="524510"/>
                  <a:pt x="4762500" y="129540"/>
                  <a:pt x="4991100" y="0"/>
                </a:cubicBezTo>
              </a:path>
            </a:pathLst>
          </a:custGeom>
          <a:ln>
            <a:prstDash val="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AB2AD7C-C43D-F5B8-3FED-FC4CCF0CD8C9}"/>
              </a:ext>
            </a:extLst>
          </p:cNvPr>
          <p:cNvCxnSpPr>
            <a:cxnSpLocks/>
          </p:cNvCxnSpPr>
          <p:nvPr/>
        </p:nvCxnSpPr>
        <p:spPr>
          <a:xfrm>
            <a:off x="6765026" y="2101081"/>
            <a:ext cx="2185249" cy="584604"/>
          </a:xfrm>
          <a:prstGeom prst="line">
            <a:avLst/>
          </a:prstGeom>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AC8668B8-8131-CDB8-F742-E6DDCEA3D3E2}"/>
              </a:ext>
            </a:extLst>
          </p:cNvPr>
          <p:cNvSpPr/>
          <p:nvPr/>
        </p:nvSpPr>
        <p:spPr>
          <a:xfrm>
            <a:off x="4845050" y="2034929"/>
            <a:ext cx="2273300" cy="376136"/>
          </a:xfrm>
          <a:custGeom>
            <a:avLst/>
            <a:gdLst>
              <a:gd name="connsiteX0" fmla="*/ 0 w 2273300"/>
              <a:gd name="connsiteY0" fmla="*/ 0 h 376136"/>
              <a:gd name="connsiteX1" fmla="*/ 469900 w 2273300"/>
              <a:gd name="connsiteY1" fmla="*/ 241300 h 376136"/>
              <a:gd name="connsiteX2" fmla="*/ 1358900 w 2273300"/>
              <a:gd name="connsiteY2" fmla="*/ 374650 h 376136"/>
              <a:gd name="connsiteX3" fmla="*/ 2273300 w 2273300"/>
              <a:gd name="connsiteY3" fmla="*/ 158750 h 376136"/>
            </a:gdLst>
            <a:ahLst/>
            <a:cxnLst>
              <a:cxn ang="0">
                <a:pos x="connsiteX0" y="connsiteY0"/>
              </a:cxn>
              <a:cxn ang="0">
                <a:pos x="connsiteX1" y="connsiteY1"/>
              </a:cxn>
              <a:cxn ang="0">
                <a:pos x="connsiteX2" y="connsiteY2"/>
              </a:cxn>
              <a:cxn ang="0">
                <a:pos x="connsiteX3" y="connsiteY3"/>
              </a:cxn>
            </a:cxnLst>
            <a:rect l="l" t="t" r="r" b="b"/>
            <a:pathLst>
              <a:path w="2273300" h="376136">
                <a:moveTo>
                  <a:pt x="0" y="0"/>
                </a:moveTo>
                <a:cubicBezTo>
                  <a:pt x="121708" y="89429"/>
                  <a:pt x="243417" y="178858"/>
                  <a:pt x="469900" y="241300"/>
                </a:cubicBezTo>
                <a:cubicBezTo>
                  <a:pt x="696383" y="303742"/>
                  <a:pt x="1058333" y="388408"/>
                  <a:pt x="1358900" y="374650"/>
                </a:cubicBezTo>
                <a:cubicBezTo>
                  <a:pt x="1659467" y="360892"/>
                  <a:pt x="2100792" y="195792"/>
                  <a:pt x="2273300" y="158750"/>
                </a:cubicBezTo>
              </a:path>
            </a:pathLst>
          </a:custGeom>
          <a:ln>
            <a:prstDash val="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72" name="Oval 71">
            <a:extLst>
              <a:ext uri="{FF2B5EF4-FFF2-40B4-BE49-F238E27FC236}">
                <a16:creationId xmlns:a16="http://schemas.microsoft.com/office/drawing/2014/main" id="{49493F9D-3BAF-E2E0-6DF4-F6C320EE9144}"/>
              </a:ext>
            </a:extLst>
          </p:cNvPr>
          <p:cNvSpPr/>
          <p:nvPr/>
        </p:nvSpPr>
        <p:spPr>
          <a:xfrm>
            <a:off x="7665297" y="2289868"/>
            <a:ext cx="138111" cy="137027"/>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CA5537DD-D47D-50DF-C274-8730D1DE0E96}"/>
              </a:ext>
            </a:extLst>
          </p:cNvPr>
          <p:cNvSpPr/>
          <p:nvPr/>
        </p:nvSpPr>
        <p:spPr>
          <a:xfrm>
            <a:off x="3454302" y="2764444"/>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C433A3F7-5306-0B0F-6449-EAB56DCEBAE0}"/>
              </a:ext>
            </a:extLst>
          </p:cNvPr>
          <p:cNvSpPr/>
          <p:nvPr/>
        </p:nvSpPr>
        <p:spPr>
          <a:xfrm>
            <a:off x="3720071" y="2600755"/>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05C16AD2-4709-697D-8B48-6F65C028F2A4}"/>
              </a:ext>
            </a:extLst>
          </p:cNvPr>
          <p:cNvSpPr/>
          <p:nvPr/>
        </p:nvSpPr>
        <p:spPr>
          <a:xfrm>
            <a:off x="4038158" y="2414143"/>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F8478BC2-873E-5D51-54D0-42179657856F}"/>
              </a:ext>
            </a:extLst>
          </p:cNvPr>
          <p:cNvSpPr/>
          <p:nvPr/>
        </p:nvSpPr>
        <p:spPr>
          <a:xfrm>
            <a:off x="4327253" y="2233257"/>
            <a:ext cx="138111" cy="137027"/>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Title 1">
            <a:extLst>
              <a:ext uri="{FF2B5EF4-FFF2-40B4-BE49-F238E27FC236}">
                <a16:creationId xmlns:a16="http://schemas.microsoft.com/office/drawing/2014/main" id="{6AE78CC5-65AE-04BB-5624-7121ABD65CA7}"/>
              </a:ext>
            </a:extLst>
          </p:cNvPr>
          <p:cNvSpPr txBox="1">
            <a:spLocks/>
          </p:cNvSpPr>
          <p:nvPr/>
        </p:nvSpPr>
        <p:spPr>
          <a:xfrm>
            <a:off x="3101652" y="4329354"/>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400" b="0" dirty="0">
                <a:solidFill>
                  <a:schemeClr val="accent6">
                    <a:lumMod val="75000"/>
                  </a:schemeClr>
                </a:solidFill>
                <a:latin typeface="Times New Roman" panose="02020603050405020304" pitchFamily="18" charset="0"/>
                <a:cs typeface="Times New Roman" panose="02020603050405020304" pitchFamily="18" charset="0"/>
              </a:rPr>
              <a:t>Point</a:t>
            </a:r>
          </a:p>
        </p:txBody>
      </p:sp>
      <p:sp>
        <p:nvSpPr>
          <p:cNvPr id="94" name="Title 1">
            <a:extLst>
              <a:ext uri="{FF2B5EF4-FFF2-40B4-BE49-F238E27FC236}">
                <a16:creationId xmlns:a16="http://schemas.microsoft.com/office/drawing/2014/main" id="{5CA2D2A3-8C21-D06D-DBD8-23344CE8E035}"/>
              </a:ext>
            </a:extLst>
          </p:cNvPr>
          <p:cNvSpPr txBox="1">
            <a:spLocks/>
          </p:cNvSpPr>
          <p:nvPr/>
        </p:nvSpPr>
        <p:spPr>
          <a:xfrm>
            <a:off x="6750211" y="4329354"/>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400" b="0" dirty="0">
                <a:solidFill>
                  <a:schemeClr val="accent6">
                    <a:lumMod val="75000"/>
                  </a:schemeClr>
                </a:solidFill>
                <a:latin typeface="Times New Roman" panose="02020603050405020304" pitchFamily="18" charset="0"/>
                <a:cs typeface="Times New Roman" panose="02020603050405020304" pitchFamily="18" charset="0"/>
              </a:rPr>
              <a:t>Line</a:t>
            </a:r>
          </a:p>
        </p:txBody>
      </p:sp>
      <p:sp>
        <p:nvSpPr>
          <p:cNvPr id="95" name="Title 1">
            <a:extLst>
              <a:ext uri="{FF2B5EF4-FFF2-40B4-BE49-F238E27FC236}">
                <a16:creationId xmlns:a16="http://schemas.microsoft.com/office/drawing/2014/main" id="{91B3E50D-FBDD-E092-50B8-6557FEF21768}"/>
              </a:ext>
            </a:extLst>
          </p:cNvPr>
          <p:cNvSpPr txBox="1">
            <a:spLocks/>
          </p:cNvSpPr>
          <p:nvPr/>
        </p:nvSpPr>
        <p:spPr>
          <a:xfrm>
            <a:off x="3101652" y="5098427"/>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400" b="0" dirty="0">
                <a:solidFill>
                  <a:schemeClr val="accent6">
                    <a:lumMod val="75000"/>
                  </a:schemeClr>
                </a:solidFill>
                <a:latin typeface="Times New Roman" panose="02020603050405020304" pitchFamily="18" charset="0"/>
                <a:cs typeface="Times New Roman" panose="02020603050405020304" pitchFamily="18" charset="0"/>
              </a:rPr>
              <a:t>Line</a:t>
            </a:r>
          </a:p>
        </p:txBody>
      </p:sp>
      <p:sp>
        <p:nvSpPr>
          <p:cNvPr id="96" name="Title 1">
            <a:extLst>
              <a:ext uri="{FF2B5EF4-FFF2-40B4-BE49-F238E27FC236}">
                <a16:creationId xmlns:a16="http://schemas.microsoft.com/office/drawing/2014/main" id="{4E158D27-060C-CF84-3C1A-42F94B3C2D85}"/>
              </a:ext>
            </a:extLst>
          </p:cNvPr>
          <p:cNvSpPr txBox="1">
            <a:spLocks/>
          </p:cNvSpPr>
          <p:nvPr/>
        </p:nvSpPr>
        <p:spPr>
          <a:xfrm>
            <a:off x="6752217" y="5086631"/>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400" b="0" dirty="0">
                <a:solidFill>
                  <a:schemeClr val="accent6">
                    <a:lumMod val="75000"/>
                  </a:schemeClr>
                </a:solidFill>
                <a:latin typeface="Times New Roman" panose="02020603050405020304" pitchFamily="18" charset="0"/>
                <a:cs typeface="Times New Roman" panose="02020603050405020304" pitchFamily="18" charset="0"/>
              </a:rPr>
              <a:t>Point</a:t>
            </a:r>
          </a:p>
        </p:txBody>
      </p:sp>
      <p:sp>
        <p:nvSpPr>
          <p:cNvPr id="97" name="Arrow: Left-Right 96">
            <a:extLst>
              <a:ext uri="{FF2B5EF4-FFF2-40B4-BE49-F238E27FC236}">
                <a16:creationId xmlns:a16="http://schemas.microsoft.com/office/drawing/2014/main" id="{CDF8E1C0-D7DA-021A-EFCA-6293CC7A54CD}"/>
              </a:ext>
            </a:extLst>
          </p:cNvPr>
          <p:cNvSpPr/>
          <p:nvPr/>
        </p:nvSpPr>
        <p:spPr>
          <a:xfrm>
            <a:off x="5056816" y="4573369"/>
            <a:ext cx="2078368" cy="162296"/>
          </a:xfrm>
          <a:prstGeom prst="leftRightArrow">
            <a:avLst>
              <a:gd name="adj1" fmla="val 50000"/>
              <a:gd name="adj2" fmla="val 12733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8" name="Arrow: Left-Right 97">
            <a:extLst>
              <a:ext uri="{FF2B5EF4-FFF2-40B4-BE49-F238E27FC236}">
                <a16:creationId xmlns:a16="http://schemas.microsoft.com/office/drawing/2014/main" id="{B8FB84B0-E62C-0ABA-6B33-600069EA03C7}"/>
              </a:ext>
            </a:extLst>
          </p:cNvPr>
          <p:cNvSpPr/>
          <p:nvPr/>
        </p:nvSpPr>
        <p:spPr>
          <a:xfrm>
            <a:off x="5056816" y="5327285"/>
            <a:ext cx="2078368" cy="162296"/>
          </a:xfrm>
          <a:prstGeom prst="leftRightArrow">
            <a:avLst>
              <a:gd name="adj1" fmla="val 50000"/>
              <a:gd name="adj2" fmla="val 11294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BCCF704-392D-E9CF-5017-6BC63DB19104}"/>
              </a:ext>
            </a:extLst>
          </p:cNvPr>
          <p:cNvSpPr/>
          <p:nvPr/>
        </p:nvSpPr>
        <p:spPr>
          <a:xfrm>
            <a:off x="3183271" y="1581098"/>
            <a:ext cx="138111" cy="137027"/>
          </a:xfrm>
          <a:prstGeom prst="ellipse">
            <a:avLst/>
          </a:prstGeom>
          <a:solidFill>
            <a:srgbClr val="92D050"/>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08785136-AF5D-05D3-0865-A45582F8A5B2}"/>
              </a:ext>
            </a:extLst>
          </p:cNvPr>
          <p:cNvCxnSpPr>
            <a:cxnSpLocks/>
          </p:cNvCxnSpPr>
          <p:nvPr/>
        </p:nvCxnSpPr>
        <p:spPr>
          <a:xfrm>
            <a:off x="6724358" y="1824911"/>
            <a:ext cx="2373238" cy="8536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41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9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41C0-7C5C-7938-6262-F91A8464B921}"/>
              </a:ext>
            </a:extLst>
          </p:cNvPr>
          <p:cNvSpPr>
            <a:spLocks noGrp="1"/>
          </p:cNvSpPr>
          <p:nvPr>
            <p:ph type="title"/>
          </p:nvPr>
        </p:nvSpPr>
        <p:spPr/>
        <p:txBody>
          <a:bodyPr/>
          <a:lstStyle/>
          <a:p>
            <a:r>
              <a:rPr lang="en-US" dirty="0"/>
              <a:t>Multiple line detection</a:t>
            </a:r>
          </a:p>
        </p:txBody>
      </p:sp>
      <p:pic>
        <p:nvPicPr>
          <p:cNvPr id="5" name="Picture 4" descr="A black lines with a white background&#10;&#10;AI-generated content may be incorrect.">
            <a:extLst>
              <a:ext uri="{FF2B5EF4-FFF2-40B4-BE49-F238E27FC236}">
                <a16:creationId xmlns:a16="http://schemas.microsoft.com/office/drawing/2014/main" id="{3031578F-9012-199F-C6A6-A407A89C5F38}"/>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392693" y="1618322"/>
            <a:ext cx="7406613" cy="2833621"/>
          </a:xfrm>
          <a:prstGeom prst="rect">
            <a:avLst/>
          </a:prstGeom>
        </p:spPr>
      </p:pic>
      <p:sp>
        <p:nvSpPr>
          <p:cNvPr id="6" name="Title 1">
            <a:extLst>
              <a:ext uri="{FF2B5EF4-FFF2-40B4-BE49-F238E27FC236}">
                <a16:creationId xmlns:a16="http://schemas.microsoft.com/office/drawing/2014/main" id="{BDE9397A-6170-2219-764A-09BC5A34B7B9}"/>
              </a:ext>
            </a:extLst>
          </p:cNvPr>
          <p:cNvSpPr txBox="1">
            <a:spLocks/>
          </p:cNvSpPr>
          <p:nvPr/>
        </p:nvSpPr>
        <p:spPr>
          <a:xfrm>
            <a:off x="2761987" y="4287486"/>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solidFill>
                  <a:schemeClr val="accent6">
                    <a:lumMod val="75000"/>
                  </a:schemeClr>
                </a:solidFill>
                <a:latin typeface="Times New Roman" panose="02020603050405020304" pitchFamily="18" charset="0"/>
                <a:cs typeface="Times New Roman" panose="02020603050405020304" pitchFamily="18" charset="0"/>
              </a:rPr>
              <a:t>Image space</a:t>
            </a:r>
          </a:p>
        </p:txBody>
      </p:sp>
      <p:sp>
        <p:nvSpPr>
          <p:cNvPr id="7" name="Title 1">
            <a:extLst>
              <a:ext uri="{FF2B5EF4-FFF2-40B4-BE49-F238E27FC236}">
                <a16:creationId xmlns:a16="http://schemas.microsoft.com/office/drawing/2014/main" id="{1CF98396-F422-C699-C8CD-CC14201F2F10}"/>
              </a:ext>
            </a:extLst>
          </p:cNvPr>
          <p:cNvSpPr txBox="1">
            <a:spLocks/>
          </p:cNvSpPr>
          <p:nvPr/>
        </p:nvSpPr>
        <p:spPr>
          <a:xfrm>
            <a:off x="6701526" y="4287486"/>
            <a:ext cx="2327166" cy="581956"/>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2000" b="0" dirty="0">
                <a:solidFill>
                  <a:schemeClr val="accent6">
                    <a:lumMod val="75000"/>
                  </a:schemeClr>
                </a:solidFill>
                <a:latin typeface="Times New Roman" panose="02020603050405020304" pitchFamily="18" charset="0"/>
                <a:cs typeface="Times New Roman" panose="02020603050405020304" pitchFamily="18" charset="0"/>
              </a:rPr>
              <a:t>Parameter space</a:t>
            </a:r>
          </a:p>
        </p:txBody>
      </p:sp>
      <p:sp>
        <p:nvSpPr>
          <p:cNvPr id="8" name="Oval 7">
            <a:extLst>
              <a:ext uri="{FF2B5EF4-FFF2-40B4-BE49-F238E27FC236}">
                <a16:creationId xmlns:a16="http://schemas.microsoft.com/office/drawing/2014/main" id="{3C31F485-6C13-AE0A-3798-186AECB083D3}"/>
              </a:ext>
            </a:extLst>
          </p:cNvPr>
          <p:cNvSpPr/>
          <p:nvPr/>
        </p:nvSpPr>
        <p:spPr>
          <a:xfrm>
            <a:off x="7323243" y="2420939"/>
            <a:ext cx="80858" cy="82850"/>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698CF8D7-072B-AAC9-388A-514CDE183A93}"/>
              </a:ext>
            </a:extLst>
          </p:cNvPr>
          <p:cNvSpPr/>
          <p:nvPr/>
        </p:nvSpPr>
        <p:spPr>
          <a:xfrm>
            <a:off x="7263764" y="3600738"/>
            <a:ext cx="80858" cy="82850"/>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29EB1921-DADA-99F6-30ED-FCB36369AF93}"/>
              </a:ext>
            </a:extLst>
          </p:cNvPr>
          <p:cNvSpPr/>
          <p:nvPr/>
        </p:nvSpPr>
        <p:spPr>
          <a:xfrm>
            <a:off x="8579160" y="3569276"/>
            <a:ext cx="80858" cy="82850"/>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3A3FE2C-83F0-1B3C-5F68-A5E61DF6D429}"/>
              </a:ext>
            </a:extLst>
          </p:cNvPr>
          <p:cNvSpPr/>
          <p:nvPr/>
        </p:nvSpPr>
        <p:spPr>
          <a:xfrm>
            <a:off x="8896660" y="2568065"/>
            <a:ext cx="80858" cy="82850"/>
          </a:xfrm>
          <a:prstGeom prst="ellipse">
            <a:avLst/>
          </a:prstGeom>
          <a:solidFill>
            <a:srgbClr val="F9B47C"/>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8847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1B911779-7314-FF82-690C-1D8F80256820}"/>
              </a:ext>
            </a:extLst>
          </p:cNvPr>
          <p:cNvGrpSpPr/>
          <p:nvPr/>
        </p:nvGrpSpPr>
        <p:grpSpPr>
          <a:xfrm>
            <a:off x="9093760" y="3750674"/>
            <a:ext cx="2614390" cy="2381250"/>
            <a:chOff x="1439522" y="2174875"/>
            <a:chExt cx="2614390" cy="2381250"/>
          </a:xfrm>
        </p:grpSpPr>
        <p:sp>
          <p:nvSpPr>
            <p:cNvPr id="43" name="Rectangle 42">
              <a:extLst>
                <a:ext uri="{FF2B5EF4-FFF2-40B4-BE49-F238E27FC236}">
                  <a16:creationId xmlns:a16="http://schemas.microsoft.com/office/drawing/2014/main" id="{7AE8BDF9-E9DE-0777-7D73-23AD86FADE45}"/>
                </a:ext>
              </a:extLst>
            </p:cNvPr>
            <p:cNvSpPr/>
            <p:nvPr/>
          </p:nvSpPr>
          <p:spPr>
            <a:xfrm>
              <a:off x="1439522"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4" name="Rectangle 43">
              <a:extLst>
                <a:ext uri="{FF2B5EF4-FFF2-40B4-BE49-F238E27FC236}">
                  <a16:creationId xmlns:a16="http://schemas.microsoft.com/office/drawing/2014/main" id="{A734CC8A-54FA-39EF-EC4E-8219299AFC8E}"/>
                </a:ext>
              </a:extLst>
            </p:cNvPr>
            <p:cNvSpPr/>
            <p:nvPr/>
          </p:nvSpPr>
          <p:spPr>
            <a:xfrm>
              <a:off x="1963397"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5" name="Rectangle 44">
              <a:extLst>
                <a:ext uri="{FF2B5EF4-FFF2-40B4-BE49-F238E27FC236}">
                  <a16:creationId xmlns:a16="http://schemas.microsoft.com/office/drawing/2014/main" id="{951B2058-224A-3D30-B3AA-EED3FDA25B94}"/>
                </a:ext>
              </a:extLst>
            </p:cNvPr>
            <p:cNvSpPr/>
            <p:nvPr/>
          </p:nvSpPr>
          <p:spPr>
            <a:xfrm>
              <a:off x="1963397"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6" name="Rectangle 45">
              <a:extLst>
                <a:ext uri="{FF2B5EF4-FFF2-40B4-BE49-F238E27FC236}">
                  <a16:creationId xmlns:a16="http://schemas.microsoft.com/office/drawing/2014/main" id="{95E7CFB3-346B-42E9-8AC2-302F6EA193FE}"/>
                </a:ext>
              </a:extLst>
            </p:cNvPr>
            <p:cNvSpPr/>
            <p:nvPr/>
          </p:nvSpPr>
          <p:spPr>
            <a:xfrm>
              <a:off x="1439522"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7" name="Rectangle 46">
              <a:extLst>
                <a:ext uri="{FF2B5EF4-FFF2-40B4-BE49-F238E27FC236}">
                  <a16:creationId xmlns:a16="http://schemas.microsoft.com/office/drawing/2014/main" id="{2FD3655D-E581-E60F-C731-E3194D310858}"/>
                </a:ext>
              </a:extLst>
            </p:cNvPr>
            <p:cNvSpPr/>
            <p:nvPr/>
          </p:nvSpPr>
          <p:spPr>
            <a:xfrm>
              <a:off x="2487272"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8" name="Rectangle 47">
              <a:extLst>
                <a:ext uri="{FF2B5EF4-FFF2-40B4-BE49-F238E27FC236}">
                  <a16:creationId xmlns:a16="http://schemas.microsoft.com/office/drawing/2014/main" id="{9042F6D3-162C-61A0-ACA8-98874E04092C}"/>
                </a:ext>
              </a:extLst>
            </p:cNvPr>
            <p:cNvSpPr/>
            <p:nvPr/>
          </p:nvSpPr>
          <p:spPr>
            <a:xfrm>
              <a:off x="3011147"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49" name="Rectangle 48">
              <a:extLst>
                <a:ext uri="{FF2B5EF4-FFF2-40B4-BE49-F238E27FC236}">
                  <a16:creationId xmlns:a16="http://schemas.microsoft.com/office/drawing/2014/main" id="{3E650663-CA74-E3E1-31BF-C3758D103C6A}"/>
                </a:ext>
              </a:extLst>
            </p:cNvPr>
            <p:cNvSpPr/>
            <p:nvPr/>
          </p:nvSpPr>
          <p:spPr>
            <a:xfrm>
              <a:off x="3011147"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50" name="Rectangle 49">
              <a:extLst>
                <a:ext uri="{FF2B5EF4-FFF2-40B4-BE49-F238E27FC236}">
                  <a16:creationId xmlns:a16="http://schemas.microsoft.com/office/drawing/2014/main" id="{41F50885-217E-DF14-C910-3CBD79781447}"/>
                </a:ext>
              </a:extLst>
            </p:cNvPr>
            <p:cNvSpPr/>
            <p:nvPr/>
          </p:nvSpPr>
          <p:spPr>
            <a:xfrm>
              <a:off x="2487272"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59" name="Rectangle 58">
              <a:extLst>
                <a:ext uri="{FF2B5EF4-FFF2-40B4-BE49-F238E27FC236}">
                  <a16:creationId xmlns:a16="http://schemas.microsoft.com/office/drawing/2014/main" id="{3BDDB67A-EE1E-5B23-FF00-F478C3A05801}"/>
                </a:ext>
              </a:extLst>
            </p:cNvPr>
            <p:cNvSpPr/>
            <p:nvPr/>
          </p:nvSpPr>
          <p:spPr>
            <a:xfrm>
              <a:off x="1439522"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0" name="Rectangle 59">
              <a:extLst>
                <a:ext uri="{FF2B5EF4-FFF2-40B4-BE49-F238E27FC236}">
                  <a16:creationId xmlns:a16="http://schemas.microsoft.com/office/drawing/2014/main" id="{D4DD20B5-EDA7-B534-3008-4398DFD8A729}"/>
                </a:ext>
              </a:extLst>
            </p:cNvPr>
            <p:cNvSpPr/>
            <p:nvPr/>
          </p:nvSpPr>
          <p:spPr>
            <a:xfrm>
              <a:off x="1963397"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1" name="Rectangle 60">
              <a:extLst>
                <a:ext uri="{FF2B5EF4-FFF2-40B4-BE49-F238E27FC236}">
                  <a16:creationId xmlns:a16="http://schemas.microsoft.com/office/drawing/2014/main" id="{24EA1B13-0363-74DA-6E83-D2C9A5453985}"/>
                </a:ext>
              </a:extLst>
            </p:cNvPr>
            <p:cNvSpPr/>
            <p:nvPr/>
          </p:nvSpPr>
          <p:spPr>
            <a:xfrm>
              <a:off x="1963397"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2" name="Rectangle 61">
              <a:extLst>
                <a:ext uri="{FF2B5EF4-FFF2-40B4-BE49-F238E27FC236}">
                  <a16:creationId xmlns:a16="http://schemas.microsoft.com/office/drawing/2014/main" id="{AF74B3E5-1D66-8851-E8A9-8D89EC94D84A}"/>
                </a:ext>
              </a:extLst>
            </p:cNvPr>
            <p:cNvSpPr/>
            <p:nvPr/>
          </p:nvSpPr>
          <p:spPr>
            <a:xfrm>
              <a:off x="1439522"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3" name="Rectangle 62">
              <a:extLst>
                <a:ext uri="{FF2B5EF4-FFF2-40B4-BE49-F238E27FC236}">
                  <a16:creationId xmlns:a16="http://schemas.microsoft.com/office/drawing/2014/main" id="{78115953-437C-4D25-646E-7EFB3A9F0901}"/>
                </a:ext>
              </a:extLst>
            </p:cNvPr>
            <p:cNvSpPr/>
            <p:nvPr/>
          </p:nvSpPr>
          <p:spPr>
            <a:xfrm>
              <a:off x="2487272"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4" name="Rectangle 63">
              <a:extLst>
                <a:ext uri="{FF2B5EF4-FFF2-40B4-BE49-F238E27FC236}">
                  <a16:creationId xmlns:a16="http://schemas.microsoft.com/office/drawing/2014/main" id="{090F1BA6-A9E9-6A68-1BCD-DE54F38FF622}"/>
                </a:ext>
              </a:extLst>
            </p:cNvPr>
            <p:cNvSpPr/>
            <p:nvPr/>
          </p:nvSpPr>
          <p:spPr>
            <a:xfrm>
              <a:off x="3011147"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5" name="Rectangle 64">
              <a:extLst>
                <a:ext uri="{FF2B5EF4-FFF2-40B4-BE49-F238E27FC236}">
                  <a16:creationId xmlns:a16="http://schemas.microsoft.com/office/drawing/2014/main" id="{C2511332-2061-A092-C0A2-A1A77362D84C}"/>
                </a:ext>
              </a:extLst>
            </p:cNvPr>
            <p:cNvSpPr/>
            <p:nvPr/>
          </p:nvSpPr>
          <p:spPr>
            <a:xfrm>
              <a:off x="3011147"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6" name="Rectangle 65">
              <a:extLst>
                <a:ext uri="{FF2B5EF4-FFF2-40B4-BE49-F238E27FC236}">
                  <a16:creationId xmlns:a16="http://schemas.microsoft.com/office/drawing/2014/main" id="{44F895CD-87D6-B62F-3FC6-3352E0B7B522}"/>
                </a:ext>
              </a:extLst>
            </p:cNvPr>
            <p:cNvSpPr/>
            <p:nvPr/>
          </p:nvSpPr>
          <p:spPr>
            <a:xfrm>
              <a:off x="2487272"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7" name="Rectangle 66">
              <a:extLst>
                <a:ext uri="{FF2B5EF4-FFF2-40B4-BE49-F238E27FC236}">
                  <a16:creationId xmlns:a16="http://schemas.microsoft.com/office/drawing/2014/main" id="{0F00C084-FF24-C90E-B6FE-F69B78489A29}"/>
                </a:ext>
              </a:extLst>
            </p:cNvPr>
            <p:cNvSpPr/>
            <p:nvPr/>
          </p:nvSpPr>
          <p:spPr>
            <a:xfrm>
              <a:off x="1439522"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68" name="Rectangle 67">
              <a:extLst>
                <a:ext uri="{FF2B5EF4-FFF2-40B4-BE49-F238E27FC236}">
                  <a16:creationId xmlns:a16="http://schemas.microsoft.com/office/drawing/2014/main" id="{07BD536B-F699-33A9-DC62-3004E0908133}"/>
                </a:ext>
              </a:extLst>
            </p:cNvPr>
            <p:cNvSpPr/>
            <p:nvPr/>
          </p:nvSpPr>
          <p:spPr>
            <a:xfrm>
              <a:off x="1963397"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1" name="Rectangle 70">
              <a:extLst>
                <a:ext uri="{FF2B5EF4-FFF2-40B4-BE49-F238E27FC236}">
                  <a16:creationId xmlns:a16="http://schemas.microsoft.com/office/drawing/2014/main" id="{CEF0CAEB-392D-B661-D4F6-09B9631E1A95}"/>
                </a:ext>
              </a:extLst>
            </p:cNvPr>
            <p:cNvSpPr/>
            <p:nvPr/>
          </p:nvSpPr>
          <p:spPr>
            <a:xfrm>
              <a:off x="2487272"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2" name="Rectangle 71">
              <a:extLst>
                <a:ext uri="{FF2B5EF4-FFF2-40B4-BE49-F238E27FC236}">
                  <a16:creationId xmlns:a16="http://schemas.microsoft.com/office/drawing/2014/main" id="{1CAE6D04-87A7-B4A7-551E-52A3D74D27B0}"/>
                </a:ext>
              </a:extLst>
            </p:cNvPr>
            <p:cNvSpPr/>
            <p:nvPr/>
          </p:nvSpPr>
          <p:spPr>
            <a:xfrm>
              <a:off x="3011147"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5" name="Rectangle 74">
              <a:extLst>
                <a:ext uri="{FF2B5EF4-FFF2-40B4-BE49-F238E27FC236}">
                  <a16:creationId xmlns:a16="http://schemas.microsoft.com/office/drawing/2014/main" id="{DEE70FB1-6201-1F13-0777-9C69B8643065}"/>
                </a:ext>
              </a:extLst>
            </p:cNvPr>
            <p:cNvSpPr/>
            <p:nvPr/>
          </p:nvSpPr>
          <p:spPr>
            <a:xfrm>
              <a:off x="3530037" y="2174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6" name="Rectangle 75">
              <a:extLst>
                <a:ext uri="{FF2B5EF4-FFF2-40B4-BE49-F238E27FC236}">
                  <a16:creationId xmlns:a16="http://schemas.microsoft.com/office/drawing/2014/main" id="{1BC6C8A6-E10C-CC01-2FCA-1467CDF45598}"/>
                </a:ext>
              </a:extLst>
            </p:cNvPr>
            <p:cNvSpPr/>
            <p:nvPr/>
          </p:nvSpPr>
          <p:spPr>
            <a:xfrm>
              <a:off x="3530037" y="26511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7" name="Rectangle 76">
              <a:extLst>
                <a:ext uri="{FF2B5EF4-FFF2-40B4-BE49-F238E27FC236}">
                  <a16:creationId xmlns:a16="http://schemas.microsoft.com/office/drawing/2014/main" id="{DF6E03DB-7795-A0CE-40D9-52587D8B4559}"/>
                </a:ext>
              </a:extLst>
            </p:cNvPr>
            <p:cNvSpPr/>
            <p:nvPr/>
          </p:nvSpPr>
          <p:spPr>
            <a:xfrm>
              <a:off x="3530037" y="31273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8" name="Rectangle 77">
              <a:extLst>
                <a:ext uri="{FF2B5EF4-FFF2-40B4-BE49-F238E27FC236}">
                  <a16:creationId xmlns:a16="http://schemas.microsoft.com/office/drawing/2014/main" id="{59BD70C4-3829-96A3-06FB-9B3B5AA95FFE}"/>
                </a:ext>
              </a:extLst>
            </p:cNvPr>
            <p:cNvSpPr/>
            <p:nvPr/>
          </p:nvSpPr>
          <p:spPr>
            <a:xfrm>
              <a:off x="3530037" y="360362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sp>
          <p:nvSpPr>
            <p:cNvPr id="79" name="Rectangle 78">
              <a:extLst>
                <a:ext uri="{FF2B5EF4-FFF2-40B4-BE49-F238E27FC236}">
                  <a16:creationId xmlns:a16="http://schemas.microsoft.com/office/drawing/2014/main" id="{C2779B76-41E7-E85A-36C8-95B67BB390C3}"/>
                </a:ext>
              </a:extLst>
            </p:cNvPr>
            <p:cNvSpPr/>
            <p:nvPr/>
          </p:nvSpPr>
          <p:spPr>
            <a:xfrm>
              <a:off x="3530037" y="4079875"/>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0</a:t>
              </a:r>
            </a:p>
          </p:txBody>
        </p:sp>
      </p:grpSp>
      <p:sp>
        <p:nvSpPr>
          <p:cNvPr id="2" name="Title 1">
            <a:extLst>
              <a:ext uri="{FF2B5EF4-FFF2-40B4-BE49-F238E27FC236}">
                <a16:creationId xmlns:a16="http://schemas.microsoft.com/office/drawing/2014/main" id="{9AD9F91F-7CB9-0F79-4727-72F43F94776C}"/>
              </a:ext>
            </a:extLst>
          </p:cNvPr>
          <p:cNvSpPr>
            <a:spLocks noGrp="1"/>
          </p:cNvSpPr>
          <p:nvPr>
            <p:ph type="title"/>
          </p:nvPr>
        </p:nvSpPr>
        <p:spPr/>
        <p:txBody>
          <a:bodyPr/>
          <a:lstStyle/>
          <a:p>
            <a:r>
              <a:rPr lang="en-US" dirty="0"/>
              <a:t>Line Detection Algorithm</a:t>
            </a:r>
          </a:p>
        </p:txBody>
      </p:sp>
      <p:pic>
        <p:nvPicPr>
          <p:cNvPr id="5" name="Picture 4" descr="A line with blue dots and black text&#10;&#10;AI-generated content may be incorrect.">
            <a:extLst>
              <a:ext uri="{FF2B5EF4-FFF2-40B4-BE49-F238E27FC236}">
                <a16:creationId xmlns:a16="http://schemas.microsoft.com/office/drawing/2014/main" id="{21386BD5-AED2-CC5B-6003-83CBD3E45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4387" y="724435"/>
            <a:ext cx="2678120" cy="2348965"/>
          </a:xfrm>
          <a:prstGeom prst="rect">
            <a:avLst/>
          </a:prstGeom>
        </p:spPr>
      </p:pic>
      <p:sp>
        <p:nvSpPr>
          <p:cNvPr id="13" name="TextBox 12">
            <a:extLst>
              <a:ext uri="{FF2B5EF4-FFF2-40B4-BE49-F238E27FC236}">
                <a16:creationId xmlns:a16="http://schemas.microsoft.com/office/drawing/2014/main" id="{8BEBB7DD-5788-D233-CCA6-E58BF7E749A4}"/>
              </a:ext>
            </a:extLst>
          </p:cNvPr>
          <p:cNvSpPr txBox="1"/>
          <p:nvPr/>
        </p:nvSpPr>
        <p:spPr>
          <a:xfrm>
            <a:off x="11707822" y="3399019"/>
            <a:ext cx="931303"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2478F1F-0182-61AE-013E-8F7F04529CCD}"/>
                  </a:ext>
                </a:extLst>
              </p:cNvPr>
              <p:cNvSpPr txBox="1"/>
              <p:nvPr/>
            </p:nvSpPr>
            <p:spPr>
              <a:xfrm>
                <a:off x="8424394" y="6065135"/>
                <a:ext cx="9313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𝑏</m:t>
                      </m:r>
                    </m:oMath>
                  </m:oMathPara>
                </a14:m>
                <a:endParaRPr lang="en-US" dirty="0"/>
              </a:p>
            </p:txBody>
          </p:sp>
        </mc:Choice>
        <mc:Fallback xmlns="">
          <p:sp>
            <p:nvSpPr>
              <p:cNvPr id="16" name="TextBox 15">
                <a:extLst>
                  <a:ext uri="{FF2B5EF4-FFF2-40B4-BE49-F238E27FC236}">
                    <a16:creationId xmlns:a16="http://schemas.microsoft.com/office/drawing/2014/main" id="{C2478F1F-0182-61AE-013E-8F7F04529CCD}"/>
                  </a:ext>
                </a:extLst>
              </p:cNvPr>
              <p:cNvSpPr txBox="1">
                <a:spLocks noRot="1" noChangeAspect="1" noMove="1" noResize="1" noEditPoints="1" noAdjustHandles="1" noChangeArrowheads="1" noChangeShapeType="1" noTextEdit="1"/>
              </p:cNvSpPr>
              <p:nvPr/>
            </p:nvSpPr>
            <p:spPr>
              <a:xfrm>
                <a:off x="8424394" y="6065135"/>
                <a:ext cx="931303" cy="369332"/>
              </a:xfrm>
              <a:prstGeom prst="rect">
                <a:avLst/>
              </a:prstGeom>
              <a:blipFill>
                <a:blip r:embed="rId4"/>
                <a:stretch>
                  <a:fillRect/>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1DF2C01C-F1AA-EFD6-8204-D41513519C83}"/>
              </a:ext>
            </a:extLst>
          </p:cNvPr>
          <p:cNvGrpSpPr/>
          <p:nvPr/>
        </p:nvGrpSpPr>
        <p:grpSpPr>
          <a:xfrm>
            <a:off x="9099073" y="3750674"/>
            <a:ext cx="2614390" cy="2381250"/>
            <a:chOff x="4125151" y="2828007"/>
            <a:chExt cx="2614390" cy="2381250"/>
          </a:xfrm>
        </p:grpSpPr>
        <p:sp>
          <p:nvSpPr>
            <p:cNvPr id="81" name="Rectangle 80">
              <a:extLst>
                <a:ext uri="{FF2B5EF4-FFF2-40B4-BE49-F238E27FC236}">
                  <a16:creationId xmlns:a16="http://schemas.microsoft.com/office/drawing/2014/main" id="{9483CE66-F90A-3A06-247F-801EF95910DE}"/>
                </a:ext>
              </a:extLst>
            </p:cNvPr>
            <p:cNvSpPr/>
            <p:nvPr/>
          </p:nvSpPr>
          <p:spPr>
            <a:xfrm>
              <a:off x="4125151" y="28280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2" name="Rectangle 81">
              <a:extLst>
                <a:ext uri="{FF2B5EF4-FFF2-40B4-BE49-F238E27FC236}">
                  <a16:creationId xmlns:a16="http://schemas.microsoft.com/office/drawing/2014/main" id="{9C09DADA-3094-D872-CA0C-0DB2A8957355}"/>
                </a:ext>
              </a:extLst>
            </p:cNvPr>
            <p:cNvSpPr/>
            <p:nvPr/>
          </p:nvSpPr>
          <p:spPr>
            <a:xfrm>
              <a:off x="4649026" y="330425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3" name="Rectangle 82">
              <a:extLst>
                <a:ext uri="{FF2B5EF4-FFF2-40B4-BE49-F238E27FC236}">
                  <a16:creationId xmlns:a16="http://schemas.microsoft.com/office/drawing/2014/main" id="{452D176A-994F-69FD-2D9C-3F0E9028FE75}"/>
                </a:ext>
              </a:extLst>
            </p:cNvPr>
            <p:cNvSpPr/>
            <p:nvPr/>
          </p:nvSpPr>
          <p:spPr>
            <a:xfrm>
              <a:off x="5172901" y="37805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4" name="Rectangle 83">
              <a:extLst>
                <a:ext uri="{FF2B5EF4-FFF2-40B4-BE49-F238E27FC236}">
                  <a16:creationId xmlns:a16="http://schemas.microsoft.com/office/drawing/2014/main" id="{19CD49C1-A872-FC4B-3026-71B139459D86}"/>
                </a:ext>
              </a:extLst>
            </p:cNvPr>
            <p:cNvSpPr/>
            <p:nvPr/>
          </p:nvSpPr>
          <p:spPr>
            <a:xfrm>
              <a:off x="5696776" y="425675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5" name="Rectangle 84">
              <a:extLst>
                <a:ext uri="{FF2B5EF4-FFF2-40B4-BE49-F238E27FC236}">
                  <a16:creationId xmlns:a16="http://schemas.microsoft.com/office/drawing/2014/main" id="{E7E63F1D-3D13-E079-FF45-87B59B09D7F5}"/>
                </a:ext>
              </a:extLst>
            </p:cNvPr>
            <p:cNvSpPr/>
            <p:nvPr/>
          </p:nvSpPr>
          <p:spPr>
            <a:xfrm>
              <a:off x="6215666" y="47330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grpSp>
      <p:grpSp>
        <p:nvGrpSpPr>
          <p:cNvPr id="91" name="Group 90">
            <a:extLst>
              <a:ext uri="{FF2B5EF4-FFF2-40B4-BE49-F238E27FC236}">
                <a16:creationId xmlns:a16="http://schemas.microsoft.com/office/drawing/2014/main" id="{5C568F7F-D57C-C47C-C9F0-7BB3BAF03F21}"/>
              </a:ext>
            </a:extLst>
          </p:cNvPr>
          <p:cNvGrpSpPr/>
          <p:nvPr/>
        </p:nvGrpSpPr>
        <p:grpSpPr>
          <a:xfrm flipH="1">
            <a:off x="9096252" y="3752315"/>
            <a:ext cx="2614390" cy="2381250"/>
            <a:chOff x="5369006" y="2828007"/>
            <a:chExt cx="2614390" cy="2381250"/>
          </a:xfrm>
        </p:grpSpPr>
        <p:sp>
          <p:nvSpPr>
            <p:cNvPr id="86" name="Rectangle 85">
              <a:extLst>
                <a:ext uri="{FF2B5EF4-FFF2-40B4-BE49-F238E27FC236}">
                  <a16:creationId xmlns:a16="http://schemas.microsoft.com/office/drawing/2014/main" id="{238FF126-1F01-3790-40F9-30C970EA5784}"/>
                </a:ext>
              </a:extLst>
            </p:cNvPr>
            <p:cNvSpPr/>
            <p:nvPr/>
          </p:nvSpPr>
          <p:spPr>
            <a:xfrm>
              <a:off x="5369006" y="28280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7" name="Rectangle 86">
              <a:extLst>
                <a:ext uri="{FF2B5EF4-FFF2-40B4-BE49-F238E27FC236}">
                  <a16:creationId xmlns:a16="http://schemas.microsoft.com/office/drawing/2014/main" id="{0B5D3B5A-AB8E-428F-4DD6-9E4007342045}"/>
                </a:ext>
              </a:extLst>
            </p:cNvPr>
            <p:cNvSpPr/>
            <p:nvPr/>
          </p:nvSpPr>
          <p:spPr>
            <a:xfrm>
              <a:off x="5892881" y="330425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88" name="Rectangle 87">
              <a:extLst>
                <a:ext uri="{FF2B5EF4-FFF2-40B4-BE49-F238E27FC236}">
                  <a16:creationId xmlns:a16="http://schemas.microsoft.com/office/drawing/2014/main" id="{8F96F9E4-711E-3819-0869-3052FB4C6219}"/>
                </a:ext>
              </a:extLst>
            </p:cNvPr>
            <p:cNvSpPr/>
            <p:nvPr/>
          </p:nvSpPr>
          <p:spPr>
            <a:xfrm>
              <a:off x="6416756" y="37805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2</a:t>
              </a:r>
            </a:p>
          </p:txBody>
        </p:sp>
        <p:sp>
          <p:nvSpPr>
            <p:cNvPr id="89" name="Rectangle 88">
              <a:extLst>
                <a:ext uri="{FF2B5EF4-FFF2-40B4-BE49-F238E27FC236}">
                  <a16:creationId xmlns:a16="http://schemas.microsoft.com/office/drawing/2014/main" id="{B3B84832-E1CE-73BB-A7F6-890EAE84E954}"/>
                </a:ext>
              </a:extLst>
            </p:cNvPr>
            <p:cNvSpPr/>
            <p:nvPr/>
          </p:nvSpPr>
          <p:spPr>
            <a:xfrm>
              <a:off x="6940631" y="425675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0" name="Rectangle 89">
              <a:extLst>
                <a:ext uri="{FF2B5EF4-FFF2-40B4-BE49-F238E27FC236}">
                  <a16:creationId xmlns:a16="http://schemas.microsoft.com/office/drawing/2014/main" id="{A0275505-E702-56DC-2B20-2C519C328495}"/>
                </a:ext>
              </a:extLst>
            </p:cNvPr>
            <p:cNvSpPr/>
            <p:nvPr/>
          </p:nvSpPr>
          <p:spPr>
            <a:xfrm>
              <a:off x="7459521" y="4733007"/>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grpSp>
      <p:grpSp>
        <p:nvGrpSpPr>
          <p:cNvPr id="98" name="Group 97">
            <a:extLst>
              <a:ext uri="{FF2B5EF4-FFF2-40B4-BE49-F238E27FC236}">
                <a16:creationId xmlns:a16="http://schemas.microsoft.com/office/drawing/2014/main" id="{9CC19814-B0C1-F3C6-2815-C6FE96AF4AFB}"/>
              </a:ext>
            </a:extLst>
          </p:cNvPr>
          <p:cNvGrpSpPr/>
          <p:nvPr/>
        </p:nvGrpSpPr>
        <p:grpSpPr>
          <a:xfrm>
            <a:off x="9096252" y="4702354"/>
            <a:ext cx="2614390" cy="476250"/>
            <a:chOff x="6364738" y="4675606"/>
            <a:chExt cx="2614390" cy="476250"/>
          </a:xfrm>
        </p:grpSpPr>
        <p:sp>
          <p:nvSpPr>
            <p:cNvPr id="93" name="Rectangle 92">
              <a:extLst>
                <a:ext uri="{FF2B5EF4-FFF2-40B4-BE49-F238E27FC236}">
                  <a16:creationId xmlns:a16="http://schemas.microsoft.com/office/drawing/2014/main" id="{8CF84D08-163F-6C98-CAEA-D5C14889618C}"/>
                </a:ext>
              </a:extLst>
            </p:cNvPr>
            <p:cNvSpPr/>
            <p:nvPr/>
          </p:nvSpPr>
          <p:spPr>
            <a:xfrm>
              <a:off x="6364738" y="4675606"/>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4" name="Rectangle 93">
              <a:extLst>
                <a:ext uri="{FF2B5EF4-FFF2-40B4-BE49-F238E27FC236}">
                  <a16:creationId xmlns:a16="http://schemas.microsoft.com/office/drawing/2014/main" id="{731DE2C7-89F7-C2F4-19F5-BDFA8A79B706}"/>
                </a:ext>
              </a:extLst>
            </p:cNvPr>
            <p:cNvSpPr/>
            <p:nvPr/>
          </p:nvSpPr>
          <p:spPr>
            <a:xfrm>
              <a:off x="6888613" y="4675606"/>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5" name="Rectangle 94">
              <a:extLst>
                <a:ext uri="{FF2B5EF4-FFF2-40B4-BE49-F238E27FC236}">
                  <a16:creationId xmlns:a16="http://schemas.microsoft.com/office/drawing/2014/main" id="{EE16E5DC-F5D7-4CC7-B81D-68EA79B517B1}"/>
                </a:ext>
              </a:extLst>
            </p:cNvPr>
            <p:cNvSpPr/>
            <p:nvPr/>
          </p:nvSpPr>
          <p:spPr>
            <a:xfrm>
              <a:off x="7936363" y="4675606"/>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6" name="Rectangle 95">
              <a:extLst>
                <a:ext uri="{FF2B5EF4-FFF2-40B4-BE49-F238E27FC236}">
                  <a16:creationId xmlns:a16="http://schemas.microsoft.com/office/drawing/2014/main" id="{20BADA6E-8980-F920-DFB5-E6C3134FDF6B}"/>
                </a:ext>
              </a:extLst>
            </p:cNvPr>
            <p:cNvSpPr/>
            <p:nvPr/>
          </p:nvSpPr>
          <p:spPr>
            <a:xfrm>
              <a:off x="8455253" y="4675606"/>
              <a:ext cx="523875" cy="476250"/>
            </a:xfrm>
            <a:prstGeom prst="rect">
              <a:avLst/>
            </a:prstGeom>
            <a:solidFill>
              <a:srgbClr val="33333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05"/>
                  </a:solidFill>
                </a:rPr>
                <a:t>1</a:t>
              </a:r>
            </a:p>
          </p:txBody>
        </p:sp>
        <p:sp>
          <p:nvSpPr>
            <p:cNvPr id="97" name="Rectangle 96">
              <a:extLst>
                <a:ext uri="{FF2B5EF4-FFF2-40B4-BE49-F238E27FC236}">
                  <a16:creationId xmlns:a16="http://schemas.microsoft.com/office/drawing/2014/main" id="{02EFCE10-8273-2D8E-8180-CE6E8748555D}"/>
                </a:ext>
              </a:extLst>
            </p:cNvPr>
            <p:cNvSpPr/>
            <p:nvPr/>
          </p:nvSpPr>
          <p:spPr>
            <a:xfrm>
              <a:off x="7414981" y="4675606"/>
              <a:ext cx="523875" cy="476250"/>
            </a:xfrm>
            <a:prstGeom prst="rect">
              <a:avLst/>
            </a:prstGeom>
            <a:solidFill>
              <a:schemeClr val="accent6">
                <a:lumMod val="40000"/>
                <a:lumOff val="60000"/>
              </a:schemeClr>
            </a:solidFill>
            <a:ln w="28575">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grpSp>
      <p:cxnSp>
        <p:nvCxnSpPr>
          <p:cNvPr id="9" name="Straight Arrow Connector 8">
            <a:extLst>
              <a:ext uri="{FF2B5EF4-FFF2-40B4-BE49-F238E27FC236}">
                <a16:creationId xmlns:a16="http://schemas.microsoft.com/office/drawing/2014/main" id="{8A0042BB-05ED-2739-CD03-AB5A49ABBBF7}"/>
              </a:ext>
            </a:extLst>
          </p:cNvPr>
          <p:cNvCxnSpPr/>
          <p:nvPr/>
        </p:nvCxnSpPr>
        <p:spPr>
          <a:xfrm>
            <a:off x="9093761" y="3754768"/>
            <a:ext cx="0" cy="267969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9CDF399F-19F2-CD7B-D5C9-BEE15C9BFF95}"/>
              </a:ext>
            </a:extLst>
          </p:cNvPr>
          <p:cNvCxnSpPr/>
          <p:nvPr/>
        </p:nvCxnSpPr>
        <p:spPr>
          <a:xfrm>
            <a:off x="9093761" y="3754768"/>
            <a:ext cx="3026013"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9" name="Title 1">
                <a:extLst>
                  <a:ext uri="{FF2B5EF4-FFF2-40B4-BE49-F238E27FC236}">
                    <a16:creationId xmlns:a16="http://schemas.microsoft.com/office/drawing/2014/main" id="{A2192262-C9BA-5DFE-0D8E-A27D3677C877}"/>
                  </a:ext>
                </a:extLst>
              </p:cNvPr>
              <p:cNvSpPr txBox="1">
                <a:spLocks/>
              </p:cNvSpPr>
              <p:nvPr/>
            </p:nvSpPr>
            <p:spPr>
              <a:xfrm>
                <a:off x="335359" y="897060"/>
                <a:ext cx="8841278" cy="4132140"/>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Step 1: </a:t>
                </a:r>
                <a:r>
                  <a:rPr lang="en-US" sz="2000" b="0" i="0" dirty="0">
                    <a:solidFill>
                      <a:srgbClr val="000000"/>
                    </a:solidFill>
                    <a:effectLst/>
                    <a:latin typeface="Times New Roman" panose="02020603050405020304" pitchFamily="18" charset="0"/>
                    <a:cs typeface="Times New Roman" panose="02020603050405020304" pitchFamily="18" charset="0"/>
                  </a:rPr>
                  <a:t>Discretize</a:t>
                </a:r>
                <a:r>
                  <a:rPr lang="en-US" sz="2000"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parameter space </a:t>
                </a:r>
                <a:r>
                  <a:rPr lang="en-US" sz="2000" b="0" i="1" dirty="0">
                    <a:latin typeface="Times New Roman" panose="02020603050405020304" pitchFamily="18" charset="0"/>
                    <a:cs typeface="Times New Roman" panose="02020603050405020304" pitchFamily="18" charset="0"/>
                  </a:rPr>
                  <a:t>(a, b) </a:t>
                </a:r>
                <a:r>
                  <a:rPr lang="en-US" sz="2000" b="0" i="0" dirty="0">
                    <a:solidFill>
                      <a:srgbClr val="000000"/>
                    </a:solidFill>
                    <a:effectLst/>
                    <a:latin typeface="Times New Roman" panose="02020603050405020304" pitchFamily="18" charset="0"/>
                    <a:cs typeface="Times New Roman" panose="02020603050405020304" pitchFamily="18" charset="0"/>
                  </a:rPr>
                  <a:t>using a resolution that suits our application</a:t>
                </a:r>
                <a:r>
                  <a:rPr lang="en-US" sz="2000" dirty="0">
                    <a:latin typeface="Times New Roman" panose="02020603050405020304" pitchFamily="18" charset="0"/>
                    <a:cs typeface="Times New Roman" panose="02020603050405020304" pitchFamily="18" charset="0"/>
                  </a:rPr>
                  <a:t> </a:t>
                </a:r>
                <a:endParaRPr lang="en-US" sz="2000" b="0" i="1" dirty="0">
                  <a:latin typeface="Times New Roman" panose="02020603050405020304" pitchFamily="18" charset="0"/>
                  <a:cs typeface="Times New Roman" panose="02020603050405020304" pitchFamily="18" charset="0"/>
                </a:endParaRPr>
              </a:p>
              <a:p>
                <a:r>
                  <a:rPr lang="en-US" sz="2000" i="0" dirty="0">
                    <a:solidFill>
                      <a:srgbClr val="000000"/>
                    </a:solidFill>
                    <a:effectLst/>
                    <a:latin typeface="Times New Roman" panose="02020603050405020304" pitchFamily="18" charset="0"/>
                    <a:cs typeface="Times New Roman" panose="02020603050405020304" pitchFamily="18" charset="0"/>
                  </a:rPr>
                  <a:t>Step 2: </a:t>
                </a:r>
                <a:r>
                  <a:rPr lang="en-US" sz="2000" b="0" i="0" dirty="0">
                    <a:solidFill>
                      <a:srgbClr val="000000"/>
                    </a:solidFill>
                    <a:effectLst/>
                    <a:latin typeface="Times New Roman" panose="02020603050405020304" pitchFamily="18" charset="0"/>
                    <a:cs typeface="Times New Roman" panose="02020603050405020304" pitchFamily="18" charset="0"/>
                  </a:rPr>
                  <a:t>Create accumulator array</a:t>
                </a:r>
                <a:r>
                  <a:rPr lang="en-US" sz="2000" dirty="0">
                    <a:latin typeface="Times New Roman" panose="02020603050405020304" pitchFamily="18" charset="0"/>
                    <a:cs typeface="Times New Roman" panose="02020603050405020304" pitchFamily="18" charset="0"/>
                  </a:rPr>
                  <a:t> </a:t>
                </a:r>
                <a:r>
                  <a:rPr lang="en-US" sz="2000" b="0" i="1" dirty="0">
                    <a:latin typeface="Times New Roman" panose="02020603050405020304" pitchFamily="18" charset="0"/>
                    <a:cs typeface="Times New Roman" panose="02020603050405020304" pitchFamily="18" charset="0"/>
                  </a:rPr>
                  <a:t>A(a, b) </a:t>
                </a:r>
                <a:r>
                  <a:rPr lang="en-US" sz="2000" b="0" i="0" dirty="0">
                    <a:solidFill>
                      <a:srgbClr val="000000"/>
                    </a:solidFill>
                    <a:effectLst/>
                    <a:latin typeface="Times New Roman" panose="02020603050405020304" pitchFamily="18" charset="0"/>
                    <a:cs typeface="Times New Roman" panose="02020603050405020304" pitchFamily="18" charset="0"/>
                  </a:rPr>
                  <a:t>to represent the discrete parameter space. </a:t>
                </a:r>
                <a:endParaRPr lang="en-US" sz="2000" b="0" i="1" dirty="0">
                  <a:latin typeface="Times New Roman" panose="02020603050405020304" pitchFamily="18" charset="0"/>
                  <a:cs typeface="Times New Roman" panose="02020603050405020304" pitchFamily="18" charset="0"/>
                </a:endParaRPr>
              </a:p>
              <a:p>
                <a:pPr>
                  <a:lnSpc>
                    <a:spcPct val="150000"/>
                  </a:lnSpc>
                </a:pPr>
                <a:r>
                  <a:rPr lang="en-US" sz="2000" i="0" dirty="0">
                    <a:solidFill>
                      <a:srgbClr val="000000"/>
                    </a:solidFill>
                    <a:effectLst/>
                    <a:latin typeface="Times New Roman" panose="02020603050405020304" pitchFamily="18" charset="0"/>
                    <a:cs typeface="Times New Roman" panose="02020603050405020304" pitchFamily="18" charset="0"/>
                  </a:rPr>
                  <a:t>Step 3: </a:t>
                </a:r>
                <a:r>
                  <a:rPr lang="en-US" sz="2000" b="0" dirty="0">
                    <a:effectLst/>
                    <a:latin typeface="Times New Roman" panose="02020603050405020304" pitchFamily="18" charset="0"/>
                    <a:cs typeface="Times New Roman" panose="02020603050405020304" pitchFamily="18" charset="0"/>
                  </a:rPr>
                  <a:t>Initialize the accumulator array with all values set to 0</a:t>
                </a:r>
              </a:p>
              <a:p>
                <a:pPr>
                  <a:lnSpc>
                    <a:spcPct val="150000"/>
                  </a:lnSpc>
                </a:pPr>
                <a:r>
                  <a:rPr lang="en-US" sz="2000" i="0" dirty="0">
                    <a:solidFill>
                      <a:srgbClr val="000000"/>
                    </a:solidFill>
                    <a:effectLst/>
                    <a:latin typeface="Times New Roman" panose="02020603050405020304" pitchFamily="18" charset="0"/>
                    <a:cs typeface="Times New Roman" panose="02020603050405020304" pitchFamily="18" charset="0"/>
                  </a:rPr>
                  <a:t>Step 4: </a:t>
                </a:r>
                <a:r>
                  <a:rPr lang="en-US" sz="2000" b="0" i="0" dirty="0">
                    <a:solidFill>
                      <a:srgbClr val="000000"/>
                    </a:solidFill>
                    <a:effectLst/>
                    <a:latin typeface="Times New Roman" panose="02020603050405020304" pitchFamily="18" charset="0"/>
                    <a:cs typeface="Times New Roman" panose="02020603050405020304" pitchFamily="18" charset="0"/>
                  </a:rPr>
                  <a:t>For each edge point</a:t>
                </a:r>
                <a:r>
                  <a:rPr lang="en-US" sz="2000" b="0" dirty="0">
                    <a:latin typeface="Times New Roman" panose="02020603050405020304" pitchFamily="18" charset="0"/>
                    <a:cs typeface="Times New Roman" panose="02020603050405020304" pitchFamily="18" charset="0"/>
                  </a:rPr>
                  <a:t> </a:t>
                </a:r>
                <a14:m>
                  <m:oMath xmlns:m="http://schemas.openxmlformats.org/officeDocument/2006/math">
                    <m:r>
                      <a:rPr lang="en-US" sz="2000" b="0" i="0" smtClean="0">
                        <a:latin typeface="Cambria Math" panose="02040503050406030204" pitchFamily="18" charset="0"/>
                        <a:cs typeface="Times New Roman" panose="02020603050405020304" pitchFamily="18" charset="0"/>
                      </a:rPr>
                      <m:t>(</m:t>
                    </m:r>
                    <m:sSub>
                      <m:sSubPr>
                        <m:ctrlPr>
                          <a:rPr lang="en-US" sz="2000" b="0" i="1">
                            <a:latin typeface="Cambria Math" panose="02040503050406030204" pitchFamily="18" charset="0"/>
                            <a:cs typeface="Times New Roman" panose="02020603050405020304" pitchFamily="18" charset="0"/>
                          </a:rPr>
                        </m:ctrlPr>
                      </m:sSubPr>
                      <m:e>
                        <m:r>
                          <a:rPr lang="en-US" sz="2000" b="0" i="1">
                            <a:latin typeface="Cambria Math" panose="02040503050406030204" pitchFamily="18" charset="0"/>
                            <a:cs typeface="Times New Roman" panose="02020603050405020304" pitchFamily="18" charset="0"/>
                          </a:rPr>
                          <m:t>𝑥</m:t>
                        </m:r>
                      </m:e>
                      <m:sub>
                        <m:r>
                          <a:rPr lang="en-US" sz="2000" b="0" i="1">
                            <a:latin typeface="Cambria Math" panose="02040503050406030204" pitchFamily="18" charset="0"/>
                            <a:cs typeface="Times New Roman" panose="02020603050405020304" pitchFamily="18" charset="0"/>
                          </a:rPr>
                          <m:t>𝑖</m:t>
                        </m:r>
                      </m:sub>
                    </m:sSub>
                  </m:oMath>
                </a14:m>
                <a:r>
                  <a:rPr lang="en-US" sz="20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𝑦</m:t>
                        </m:r>
                      </m:e>
                      <m:sub>
                        <m:r>
                          <a:rPr lang="en-US" sz="2000" b="0" i="1" smtClean="0">
                            <a:latin typeface="Cambria Math" panose="02040503050406030204" pitchFamily="18" charset="0"/>
                            <a:cs typeface="Times New Roman" panose="02020603050405020304" pitchFamily="18" charset="0"/>
                          </a:rPr>
                          <m:t>𝑖</m:t>
                        </m:r>
                      </m:sub>
                    </m:sSub>
                  </m:oMath>
                </a14:m>
                <a:r>
                  <a:rPr lang="en-US" sz="2000" b="0" i="1" dirty="0">
                    <a:latin typeface="Times New Roman" panose="02020603050405020304" pitchFamily="18" charset="0"/>
                    <a:cs typeface="Times New Roman" panose="02020603050405020304" pitchFamily="18" charset="0"/>
                  </a:rPr>
                  <a:t>):</a:t>
                </a:r>
              </a:p>
              <a:p>
                <a:pPr>
                  <a:lnSpc>
                    <a:spcPct val="150000"/>
                  </a:lnSpc>
                </a:pPr>
                <a:r>
                  <a:rPr lang="en-US" sz="2000" b="0" i="1" dirty="0">
                    <a:latin typeface="Times New Roman" panose="02020603050405020304" pitchFamily="18" charset="0"/>
                    <a:cs typeface="Times New Roman" panose="02020603050405020304" pitchFamily="18" charset="0"/>
                  </a:rPr>
                  <a:t>	A(a, b) = A(a, b) + 1</a:t>
                </a:r>
              </a:p>
              <a:p>
                <a:pPr>
                  <a:lnSpc>
                    <a:spcPct val="150000"/>
                  </a:lnSpc>
                </a:pPr>
                <a:r>
                  <a:rPr lang="en-US" sz="2000" b="0" dirty="0">
                    <a:latin typeface="Times New Roman" panose="02020603050405020304" pitchFamily="18" charset="0"/>
                    <a:cs typeface="Times New Roman" panose="02020603050405020304" pitchFamily="18" charset="0"/>
                  </a:rPr>
                  <a:t>If </a:t>
                </a:r>
                <a:r>
                  <a:rPr lang="en-US" sz="2000" b="0" i="1" dirty="0">
                    <a:latin typeface="Times New Roman" panose="02020603050405020304" pitchFamily="18" charset="0"/>
                    <a:cs typeface="Times New Roman" panose="02020603050405020304" pitchFamily="18" charset="0"/>
                  </a:rPr>
                  <a:t>(a, b) </a:t>
                </a:r>
                <a:r>
                  <a:rPr lang="en-US" sz="2000" b="0" dirty="0">
                    <a:latin typeface="Times New Roman" panose="02020603050405020304" pitchFamily="18" charset="0"/>
                    <a:cs typeface="Times New Roman" panose="02020603050405020304" pitchFamily="18" charset="0"/>
                  </a:rPr>
                  <a:t>lies on the line: </a:t>
                </a:r>
                <a:r>
                  <a:rPr lang="en-US" sz="2000" b="0" i="1" dirty="0">
                    <a:latin typeface="Times New Roman" panose="02020603050405020304" pitchFamily="18" charset="0"/>
                    <a:cs typeface="Times New Roman" panose="02020603050405020304" pitchFamily="18" charset="0"/>
                  </a:rPr>
                  <a:t>b =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𝑎𝑥</m:t>
                            </m:r>
                          </m:e>
                          <m:sub>
                            <m:r>
                              <a:rPr lang="en-US" sz="2000" i="1">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𝑖</m:t>
                        </m:r>
                      </m:sub>
                    </m:sSub>
                  </m:oMath>
                </a14:m>
                <a:endParaRPr lang="en-US" sz="2000" b="0" dirty="0">
                  <a:latin typeface="Times New Roman" panose="02020603050405020304" pitchFamily="18" charset="0"/>
                  <a:cs typeface="Times New Roman" panose="02020603050405020304" pitchFamily="18" charset="0"/>
                </a:endParaRPr>
              </a:p>
              <a:p>
                <a:pPr>
                  <a:lnSpc>
                    <a:spcPct val="150000"/>
                  </a:lnSpc>
                </a:pPr>
                <a:r>
                  <a:rPr lang="en-US" sz="2000" i="0" dirty="0">
                    <a:solidFill>
                      <a:srgbClr val="000000"/>
                    </a:solidFill>
                    <a:effectLst/>
                    <a:latin typeface="Times New Roman" panose="02020603050405020304" pitchFamily="18" charset="0"/>
                    <a:cs typeface="Times New Roman" panose="02020603050405020304" pitchFamily="18" charset="0"/>
                  </a:rPr>
                  <a:t>Step 5: </a:t>
                </a:r>
                <a:r>
                  <a:rPr lang="en-US" sz="2000" b="0" i="0" dirty="0">
                    <a:solidFill>
                      <a:srgbClr val="000000"/>
                    </a:solidFill>
                    <a:effectLst/>
                    <a:latin typeface="Times New Roman" panose="02020603050405020304" pitchFamily="18" charset="0"/>
                    <a:cs typeface="Times New Roman" panose="02020603050405020304" pitchFamily="18" charset="0"/>
                  </a:rPr>
                  <a:t>Find local maxima in </a:t>
                </a:r>
                <a:r>
                  <a:rPr lang="en-US" sz="2000" dirty="0">
                    <a:latin typeface="Times New Roman" panose="02020603050405020304" pitchFamily="18" charset="0"/>
                    <a:cs typeface="Times New Roman" panose="02020603050405020304" pitchFamily="18" charset="0"/>
                  </a:rPr>
                  <a:t> </a:t>
                </a:r>
                <a:r>
                  <a:rPr lang="en-US" sz="2000" b="0" i="1" dirty="0">
                    <a:latin typeface="Times New Roman" panose="02020603050405020304" pitchFamily="18" charset="0"/>
                    <a:cs typeface="Times New Roman" panose="02020603050405020304" pitchFamily="18" charset="0"/>
                  </a:rPr>
                  <a:t>A(a, b) </a:t>
                </a:r>
                <a:endParaRPr lang="en-US" sz="2000" b="0" i="0" dirty="0">
                  <a:solidFill>
                    <a:srgbClr val="000000"/>
                  </a:solidFill>
                  <a:effectLst/>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US" sz="2000" b="0" dirty="0">
                  <a:latin typeface="Times New Roman" panose="02020603050405020304" pitchFamily="18" charset="0"/>
                  <a:cs typeface="Times New Roman" panose="02020603050405020304" pitchFamily="18" charset="0"/>
                </a:endParaRPr>
              </a:p>
            </p:txBody>
          </p:sp>
        </mc:Choice>
        <mc:Fallback xmlns="">
          <p:sp>
            <p:nvSpPr>
              <p:cNvPr id="99" name="Title 1">
                <a:extLst>
                  <a:ext uri="{FF2B5EF4-FFF2-40B4-BE49-F238E27FC236}">
                    <a16:creationId xmlns:a16="http://schemas.microsoft.com/office/drawing/2014/main" id="{A2192262-C9BA-5DFE-0D8E-A27D3677C877}"/>
                  </a:ext>
                </a:extLst>
              </p:cNvPr>
              <p:cNvSpPr txBox="1">
                <a:spLocks noRot="1" noChangeAspect="1" noMove="1" noResize="1" noEditPoints="1" noAdjustHandles="1" noChangeArrowheads="1" noChangeShapeType="1" noTextEdit="1"/>
              </p:cNvSpPr>
              <p:nvPr/>
            </p:nvSpPr>
            <p:spPr>
              <a:xfrm>
                <a:off x="335359" y="897060"/>
                <a:ext cx="8841278" cy="4132140"/>
              </a:xfrm>
              <a:prstGeom prst="rect">
                <a:avLst/>
              </a:prstGeom>
              <a:blipFill>
                <a:blip r:embed="rId5"/>
                <a:stretch>
                  <a:fillRect l="-690" r="-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17A1429-2E0D-6ADE-EA20-056020FC91DC}"/>
                  </a:ext>
                </a:extLst>
              </p:cNvPr>
              <p:cNvSpPr txBox="1"/>
              <p:nvPr/>
            </p:nvSpPr>
            <p:spPr>
              <a:xfrm>
                <a:off x="10139017" y="3319953"/>
                <a:ext cx="9313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𝐴</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𝑎</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𝑏</m:t>
                      </m:r>
                      <m:r>
                        <a:rPr lang="en-US" sz="1800" b="0" i="1" smtClean="0">
                          <a:latin typeface="Cambria Math" panose="02040503050406030204" pitchFamily="18" charset="0"/>
                          <a:cs typeface="Times New Roman" panose="02020603050405020304" pitchFamily="18" charset="0"/>
                        </a:rPr>
                        <m:t>)</m:t>
                      </m:r>
                    </m:oMath>
                  </m:oMathPara>
                </a14:m>
                <a:endParaRPr lang="en-US" dirty="0"/>
              </a:p>
            </p:txBody>
          </p:sp>
        </mc:Choice>
        <mc:Fallback xmlns="">
          <p:sp>
            <p:nvSpPr>
              <p:cNvPr id="100" name="TextBox 99">
                <a:extLst>
                  <a:ext uri="{FF2B5EF4-FFF2-40B4-BE49-F238E27FC236}">
                    <a16:creationId xmlns:a16="http://schemas.microsoft.com/office/drawing/2014/main" id="{E17A1429-2E0D-6ADE-EA20-056020FC91DC}"/>
                  </a:ext>
                </a:extLst>
              </p:cNvPr>
              <p:cNvSpPr txBox="1">
                <a:spLocks noRot="1" noChangeAspect="1" noMove="1" noResize="1" noEditPoints="1" noAdjustHandles="1" noChangeArrowheads="1" noChangeShapeType="1" noTextEdit="1"/>
              </p:cNvSpPr>
              <p:nvPr/>
            </p:nvSpPr>
            <p:spPr>
              <a:xfrm>
                <a:off x="10139017" y="3319953"/>
                <a:ext cx="931303" cy="369332"/>
              </a:xfrm>
              <a:prstGeom prst="rect">
                <a:avLst/>
              </a:prstGeom>
              <a:blipFill>
                <a:blip r:embed="rId6"/>
                <a:stretch>
                  <a:fillRect b="-16667"/>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D8E3AC1F-4931-9A99-6222-77C9702FA0BC}"/>
              </a:ext>
            </a:extLst>
          </p:cNvPr>
          <p:cNvSpPr/>
          <p:nvPr/>
        </p:nvSpPr>
        <p:spPr>
          <a:xfrm>
            <a:off x="9672631" y="1972730"/>
            <a:ext cx="182880" cy="182880"/>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D5596E7A-0F7C-CFF1-9FF1-ACC82C05513F}"/>
              </a:ext>
            </a:extLst>
          </p:cNvPr>
          <p:cNvSpPr/>
          <p:nvPr/>
        </p:nvSpPr>
        <p:spPr>
          <a:xfrm>
            <a:off x="10319150" y="1565186"/>
            <a:ext cx="182880" cy="182880"/>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0E4CF121-F783-0F5A-09EE-A015122D9EBB}"/>
              </a:ext>
            </a:extLst>
          </p:cNvPr>
          <p:cNvSpPr/>
          <p:nvPr/>
        </p:nvSpPr>
        <p:spPr>
          <a:xfrm>
            <a:off x="10887835" y="1211775"/>
            <a:ext cx="182880" cy="182880"/>
          </a:xfrm>
          <a:prstGeom prst="ellipse">
            <a:avLst/>
          </a:prstGeom>
          <a:solidFill>
            <a:schemeClr val="accent1">
              <a:lumMod val="60000"/>
              <a:lumOff val="40000"/>
            </a:schemeClr>
          </a:solidFill>
          <a:ln w="9525">
            <a:solidFill>
              <a:schemeClr val="tx1">
                <a:lumMod val="85000"/>
                <a:lumOff val="1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itle 1">
            <a:extLst>
              <a:ext uri="{FF2B5EF4-FFF2-40B4-BE49-F238E27FC236}">
                <a16:creationId xmlns:a16="http://schemas.microsoft.com/office/drawing/2014/main" id="{73435B18-EB6A-3F32-FAAD-3638607071C3}"/>
              </a:ext>
            </a:extLst>
          </p:cNvPr>
          <p:cNvSpPr txBox="1">
            <a:spLocks/>
          </p:cNvSpPr>
          <p:nvPr/>
        </p:nvSpPr>
        <p:spPr>
          <a:xfrm>
            <a:off x="9468135" y="6130283"/>
            <a:ext cx="206778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Accumulator array</a:t>
            </a:r>
          </a:p>
        </p:txBody>
      </p:sp>
      <p:sp>
        <p:nvSpPr>
          <p:cNvPr id="8" name="Title 1">
            <a:extLst>
              <a:ext uri="{FF2B5EF4-FFF2-40B4-BE49-F238E27FC236}">
                <a16:creationId xmlns:a16="http://schemas.microsoft.com/office/drawing/2014/main" id="{CC27359D-BED9-79C6-BB24-34CC5C1B048A}"/>
              </a:ext>
            </a:extLst>
          </p:cNvPr>
          <p:cNvSpPr txBox="1">
            <a:spLocks/>
          </p:cNvSpPr>
          <p:nvPr/>
        </p:nvSpPr>
        <p:spPr>
          <a:xfrm>
            <a:off x="9468135" y="3019051"/>
            <a:ext cx="206778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Image</a:t>
            </a:r>
          </a:p>
        </p:txBody>
      </p:sp>
    </p:spTree>
    <p:extLst>
      <p:ext uri="{BB962C8B-B14F-4D97-AF65-F5344CB8AC3E}">
        <p14:creationId xmlns:p14="http://schemas.microsoft.com/office/powerpoint/2010/main" val="816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of a curve and a line&#10;&#10;AI-generated content may be incorrect.">
            <a:extLst>
              <a:ext uri="{FF2B5EF4-FFF2-40B4-BE49-F238E27FC236}">
                <a16:creationId xmlns:a16="http://schemas.microsoft.com/office/drawing/2014/main" id="{8588C3C3-3476-16F9-F49E-74323CEFC07B}"/>
              </a:ext>
            </a:extLst>
          </p:cNvPr>
          <p:cNvPicPr>
            <a:picLocks noChangeAspect="1"/>
          </p:cNvPicPr>
          <p:nvPr/>
        </p:nvPicPr>
        <p:blipFill>
          <a:blip r:embed="rId3">
            <a:extLst>
              <a:ext uri="{28A0092B-C50C-407E-A947-70E740481C1C}">
                <a14:useLocalDpi xmlns:a14="http://schemas.microsoft.com/office/drawing/2010/main" val="0"/>
              </a:ext>
            </a:extLst>
          </a:blip>
          <a:srcRect l="51535"/>
          <a:stretch/>
        </p:blipFill>
        <p:spPr>
          <a:xfrm>
            <a:off x="5479841" y="3245901"/>
            <a:ext cx="2541766" cy="2728206"/>
          </a:xfrm>
          <a:prstGeom prst="rect">
            <a:avLst/>
          </a:prstGeom>
        </p:spPr>
      </p:pic>
      <p:pic>
        <p:nvPicPr>
          <p:cNvPr id="7" name="Picture 6" descr="A graph of a curve and a line&#10;&#10;AI-generated content may be incorrect.">
            <a:extLst>
              <a:ext uri="{FF2B5EF4-FFF2-40B4-BE49-F238E27FC236}">
                <a16:creationId xmlns:a16="http://schemas.microsoft.com/office/drawing/2014/main" id="{A71513DD-CD1B-2791-B946-EB2835576805}"/>
              </a:ext>
            </a:extLst>
          </p:cNvPr>
          <p:cNvPicPr>
            <a:picLocks noChangeAspect="1"/>
          </p:cNvPicPr>
          <p:nvPr/>
        </p:nvPicPr>
        <p:blipFill>
          <a:blip r:embed="rId3">
            <a:extLst>
              <a:ext uri="{28A0092B-C50C-407E-A947-70E740481C1C}">
                <a14:useLocalDpi xmlns:a14="http://schemas.microsoft.com/office/drawing/2010/main" val="0"/>
              </a:ext>
            </a:extLst>
          </a:blip>
          <a:srcRect r="48553"/>
          <a:stretch/>
        </p:blipFill>
        <p:spPr>
          <a:xfrm>
            <a:off x="1340322" y="3206752"/>
            <a:ext cx="2698124" cy="2728206"/>
          </a:xfrm>
          <a:prstGeom prst="rect">
            <a:avLst/>
          </a:prstGeom>
        </p:spPr>
      </p:pic>
      <p:sp>
        <p:nvSpPr>
          <p:cNvPr id="2" name="Title 1">
            <a:extLst>
              <a:ext uri="{FF2B5EF4-FFF2-40B4-BE49-F238E27FC236}">
                <a16:creationId xmlns:a16="http://schemas.microsoft.com/office/drawing/2014/main" id="{6FF8A748-93A2-C68A-CC58-78FFB978FBBA}"/>
              </a:ext>
            </a:extLst>
          </p:cNvPr>
          <p:cNvSpPr>
            <a:spLocks noGrp="1"/>
          </p:cNvSpPr>
          <p:nvPr>
            <p:ph type="title"/>
          </p:nvPr>
        </p:nvSpPr>
        <p:spPr/>
        <p:txBody>
          <a:bodyPr/>
          <a:lstStyle/>
          <a:p>
            <a:r>
              <a:rPr lang="en-US" dirty="0"/>
              <a:t>Problem with the </a:t>
            </a:r>
            <a:r>
              <a:rPr lang="en-US" dirty="0" err="1"/>
              <a:t>hough</a:t>
            </a:r>
            <a:r>
              <a:rPr lang="en-US" dirty="0"/>
              <a:t> transform</a:t>
            </a:r>
          </a:p>
        </p:txBody>
      </p:sp>
      <p:sp>
        <p:nvSpPr>
          <p:cNvPr id="5" name="TextBox 4">
            <a:extLst>
              <a:ext uri="{FF2B5EF4-FFF2-40B4-BE49-F238E27FC236}">
                <a16:creationId xmlns:a16="http://schemas.microsoft.com/office/drawing/2014/main" id="{E15FA3A6-29FD-6E00-2AAF-2B2CB4421842}"/>
              </a:ext>
            </a:extLst>
          </p:cNvPr>
          <p:cNvSpPr txBox="1"/>
          <p:nvPr/>
        </p:nvSpPr>
        <p:spPr>
          <a:xfrm>
            <a:off x="1240967" y="1343978"/>
            <a:ext cx="9710066" cy="923330"/>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Slope of the line -∞ ≤ a ≤ ∞. As the line becomes vertical, the slope approaches infinity. (a = tan(</a:t>
            </a:r>
            <a:r>
              <a:rPr lang="en-US" i="1" dirty="0">
                <a:latin typeface="Times New Roman" panose="02020603050405020304" pitchFamily="18" charset="0"/>
                <a:ea typeface="Tahoma" panose="020B0604030504040204" pitchFamily="34" charset="0"/>
                <a:cs typeface="Times New Roman" panose="02020603050405020304" pitchFamily="18" charset="0"/>
              </a:rPr>
              <a:t>θ))</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Large Accumulator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 memory and computation</a:t>
            </a:r>
          </a:p>
        </p:txBody>
      </p:sp>
      <p:sp>
        <p:nvSpPr>
          <p:cNvPr id="6" name="TextBox 5">
            <a:extLst>
              <a:ext uri="{FF2B5EF4-FFF2-40B4-BE49-F238E27FC236}">
                <a16:creationId xmlns:a16="http://schemas.microsoft.com/office/drawing/2014/main" id="{2FC0145E-6626-12F9-8A6B-929B7DF7DC6F}"/>
              </a:ext>
            </a:extLst>
          </p:cNvPr>
          <p:cNvSpPr txBox="1"/>
          <p:nvPr/>
        </p:nvSpPr>
        <p:spPr>
          <a:xfrm>
            <a:off x="185048" y="1343978"/>
            <a:ext cx="6175330" cy="369332"/>
          </a:xfrm>
          <a:prstGeom prst="rect">
            <a:avLst/>
          </a:prstGeom>
          <a:noFill/>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Issue</a:t>
            </a:r>
            <a:r>
              <a:rPr lang="en-US" dirty="0">
                <a:solidFill>
                  <a:srgbClr val="000000"/>
                </a:solidFill>
                <a:latin typeface="Verdana" panose="020B0604030504040204" pitchFamily="34" charset="0"/>
              </a:rPr>
              <a:t>:</a:t>
            </a:r>
            <a:endParaRPr lang="en-US" dirty="0"/>
          </a:p>
        </p:txBody>
      </p:sp>
      <p:sp>
        <p:nvSpPr>
          <p:cNvPr id="8" name="TextBox 7">
            <a:extLst>
              <a:ext uri="{FF2B5EF4-FFF2-40B4-BE49-F238E27FC236}">
                <a16:creationId xmlns:a16="http://schemas.microsoft.com/office/drawing/2014/main" id="{E4FA9B02-8D57-63B8-A0A5-4E33FF22083B}"/>
              </a:ext>
            </a:extLst>
          </p:cNvPr>
          <p:cNvSpPr txBox="1"/>
          <p:nvPr/>
        </p:nvSpPr>
        <p:spPr>
          <a:xfrm>
            <a:off x="4817147" y="882313"/>
            <a:ext cx="1502234" cy="461665"/>
          </a:xfrm>
          <a:prstGeom prst="rect">
            <a:avLst/>
          </a:prstGeom>
          <a:noFill/>
        </p:spPr>
        <p:txBody>
          <a:bodyPr wrap="square">
            <a:spAutoFit/>
          </a:bodyPr>
          <a:lstStyle/>
          <a:p>
            <a:pPr algn="ctr"/>
            <a:r>
              <a:rPr lang="en-US" sz="2400" b="0" i="1" dirty="0">
                <a:latin typeface="Times New Roman" panose="02020603050405020304" pitchFamily="18" charset="0"/>
                <a:cs typeface="Times New Roman" panose="02020603050405020304" pitchFamily="18" charset="0"/>
              </a:rPr>
              <a:t>y = ax + b</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07FD8D7-B6A5-8296-5FE3-D328353A148E}"/>
                  </a:ext>
                </a:extLst>
              </p:cNvPr>
              <p:cNvSpPr txBox="1"/>
              <p:nvPr/>
            </p:nvSpPr>
            <p:spPr>
              <a:xfrm>
                <a:off x="1240966" y="2449932"/>
                <a:ext cx="10658759"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ahoma" panose="020B0604030504040204" pitchFamily="34" charset="0"/>
                    <a:cs typeface="Times New Roman" panose="02020603050405020304" pitchFamily="18" charset="0"/>
                  </a:rPr>
                  <a:t>Use o</a:t>
                </a:r>
                <a:r>
                  <a:rPr lang="en-US" dirty="0">
                    <a:latin typeface="Times New Roman" panose="02020603050405020304" pitchFamily="18" charset="0"/>
                    <a:cs typeface="Times New Roman" panose="02020603050405020304" pitchFamily="18" charset="0"/>
                  </a:rPr>
                  <a:t>ther representation of a line:</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l-GR" i="1" dirty="0">
                    <a:latin typeface="Times New Roman" panose="02020603050405020304" pitchFamily="18" charset="0"/>
                    <a:cs typeface="Times New Roman" panose="02020603050405020304" pitchFamily="18" charset="0"/>
                  </a:rPr>
                  <a:t>ρ</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a:effectLst/>
                    <a:latin typeface="Times New Roman" panose="02020603050405020304" pitchFamily="18" charset="0"/>
                    <a:ea typeface="Tahoma" panose="020B0604030504040204" pitchFamily="34" charset="0"/>
                    <a:cs typeface="Times New Roman" panose="02020603050405020304" pitchFamily="18" charset="0"/>
                  </a:rPr>
                  <a:t>the distance from the origin to the line. </a:t>
                </a:r>
                <a:r>
                  <a:rPr lang="en-US" dirty="0">
                    <a:effectLst/>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rPr>
                  <a:t> </a:t>
                </a:r>
                <a:r>
                  <a:rPr lang="en-US" sz="1800" b="0" i="0" dirty="0">
                    <a:solidFill>
                      <a:srgbClr val="000000"/>
                    </a:solidFill>
                    <a:effectLst/>
                    <a:latin typeface="Times New Roman" panose="02020603050405020304" pitchFamily="18" charset="0"/>
                    <a:cs typeface="Times New Roman" panose="02020603050405020304" pitchFamily="18" charset="0"/>
                  </a:rPr>
                  <a:t>Distance </a:t>
                </a:r>
                <a:r>
                  <a:rPr lang="el-GR" i="1" dirty="0">
                    <a:latin typeface="Times New Roman" panose="02020603050405020304" pitchFamily="18" charset="0"/>
                    <a:cs typeface="Times New Roman" panose="02020603050405020304" pitchFamily="18" charset="0"/>
                  </a:rPr>
                  <a:t>ρ</a:t>
                </a:r>
                <a14:m>
                  <m:oMath xmlns:m="http://schemas.openxmlformats.org/officeDocument/2006/math">
                    <m:r>
                      <a:rPr lang="en-US" sz="1800" b="0" i="1" smtClean="0">
                        <a:solidFill>
                          <a:srgbClr val="000000"/>
                        </a:solidFill>
                        <a:effectLst/>
                        <a:latin typeface="Cambria Math" panose="02040503050406030204" pitchFamily="18" charset="0"/>
                        <a:ea typeface="Cambria Math" panose="02040503050406030204" pitchFamily="18" charset="0"/>
                      </a:rPr>
                      <m:t> ≤</m:t>
                    </m:r>
                    <m:r>
                      <m:rPr>
                        <m:sty m:val="p"/>
                      </m:rPr>
                      <a:rPr lang="en-US" sz="1800" b="0" i="0" smtClean="0">
                        <a:solidFill>
                          <a:srgbClr val="000000"/>
                        </a:solidFill>
                        <a:effectLst/>
                        <a:latin typeface="Cambria Math" panose="02040503050406030204" pitchFamily="18" charset="0"/>
                        <a:ea typeface="Cambria Math" panose="02040503050406030204" pitchFamily="18" charset="0"/>
                      </a:rPr>
                      <m:t>S</m:t>
                    </m:r>
                  </m:oMath>
                </a14:m>
                <a:r>
                  <a:rPr lang="en-US" sz="1800" b="0" i="0" dirty="0">
                    <a:solidFill>
                      <a:srgbClr val="000000"/>
                    </a:solidFill>
                    <a:effectLst/>
                    <a:latin typeface="Times New Roman" panose="02020603050405020304" pitchFamily="18" charset="0"/>
                    <a:cs typeface="Times New Roman" panose="02020603050405020304" pitchFamily="18" charset="0"/>
                  </a:rPr>
                  <a:t>ize of the image</a:t>
                </a:r>
                <a:endParaRPr lang="en-US" dirty="0">
                  <a:effectLst/>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i="1" dirty="0">
                    <a:latin typeface="Times New Roman" panose="02020603050405020304" pitchFamily="18" charset="0"/>
                    <a:ea typeface="Tahoma" panose="020B0604030504040204" pitchFamily="34" charset="0"/>
                    <a:cs typeface="Times New Roman" panose="02020603050405020304" pitchFamily="18" charset="0"/>
                  </a:rPr>
                  <a:t>θ</a:t>
                </a:r>
                <a:r>
                  <a:rPr lang="en-US" dirty="0">
                    <a:latin typeface="Times New Roman" panose="02020603050405020304" pitchFamily="18" charset="0"/>
                    <a:ea typeface="Tahoma" panose="020B0604030504040204" pitchFamily="34" charset="0"/>
                    <a:cs typeface="Times New Roman" panose="02020603050405020304" pitchFamily="18" charset="0"/>
                  </a:rPr>
                  <a:t>: is the angle of the normal to the line with respect to the x-axis. </a:t>
                </a:r>
                <a:r>
                  <a:rPr lang="en-US" dirty="0">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rPr>
                  <a:t> </a:t>
                </a:r>
                <a:r>
                  <a:rPr lang="en-US" dirty="0">
                    <a:solidFill>
                      <a:srgbClr val="000000"/>
                    </a:solidFill>
                    <a:latin typeface="Times New Roman" panose="02020603050405020304" pitchFamily="18" charset="0"/>
                    <a:cs typeface="Times New Roman" panose="02020603050405020304" pitchFamily="18" charset="0"/>
                  </a:rPr>
                  <a:t>Orientation </a:t>
                </a:r>
                <a:r>
                  <a:rPr lang="en-US" i="1" dirty="0">
                    <a:latin typeface="Times New Roman" panose="02020603050405020304" pitchFamily="18" charset="0"/>
                    <a:ea typeface="Tahoma" panose="020B0604030504040204" pitchFamily="34" charset="0"/>
                    <a:cs typeface="Times New Roman" panose="02020603050405020304" pitchFamily="18" charset="0"/>
                  </a:rPr>
                  <a:t>θ</a:t>
                </a:r>
                <a:r>
                  <a:rPr lang="en-US" dirty="0">
                    <a:solidFill>
                      <a:srgbClr val="000000"/>
                    </a:solidFill>
                    <a:latin typeface="Times New Roman" panose="02020603050405020304" pitchFamily="18" charset="0"/>
                    <a:cs typeface="Times New Roman" panose="02020603050405020304" pitchFamily="18" charset="0"/>
                  </a:rPr>
                  <a:t> is finite: 0 ≤ </a:t>
                </a:r>
                <a:r>
                  <a:rPr lang="en-US" i="1" dirty="0">
                    <a:latin typeface="Times New Roman" panose="02020603050405020304" pitchFamily="18" charset="0"/>
                    <a:ea typeface="Tahoma" panose="020B0604030504040204" pitchFamily="34" charset="0"/>
                    <a:cs typeface="Times New Roman" panose="02020603050405020304" pitchFamily="18" charset="0"/>
                  </a:rPr>
                  <a:t>θ</a:t>
                </a:r>
                <a:r>
                  <a:rPr lang="en-US" dirty="0">
                    <a:solidFill>
                      <a:srgbClr val="000000"/>
                    </a:solidFill>
                    <a:latin typeface="Times New Roman" panose="02020603050405020304" pitchFamily="18" charset="0"/>
                    <a:cs typeface="Times New Roman" panose="02020603050405020304" pitchFamily="18" charset="0"/>
                  </a:rPr>
                  <a:t> &lt;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2</m:t>
                    </m:r>
                    <m:r>
                      <a:rPr lang="en-US" i="1" smtClean="0">
                        <a:solidFill>
                          <a:srgbClr val="000000"/>
                        </a:solidFill>
                        <a:latin typeface="Cambria Math" panose="02040503050406030204" pitchFamily="18" charset="0"/>
                        <a:ea typeface="Cambria Math" panose="02040503050406030204" pitchFamily="18" charset="0"/>
                      </a:rPr>
                      <m:t>𝜋</m:t>
                    </m:r>
                  </m:oMath>
                </a14:m>
                <a:r>
                  <a:rPr lang="en-US" dirty="0">
                    <a:latin typeface="Times New Roman" panose="02020603050405020304" pitchFamily="18" charset="0"/>
                    <a:ea typeface="Tahoma" panose="020B0604030504040204" pitchFamily="34" charset="0"/>
                    <a:cs typeface="Times New Roman" panose="02020603050405020304" pitchFamily="18" charset="0"/>
                  </a:rPr>
                  <a:t>                             </a:t>
                </a:r>
              </a:p>
            </p:txBody>
          </p:sp>
        </mc:Choice>
        <mc:Fallback>
          <p:sp>
            <p:nvSpPr>
              <p:cNvPr id="9" name="TextBox 8">
                <a:extLst>
                  <a:ext uri="{FF2B5EF4-FFF2-40B4-BE49-F238E27FC236}">
                    <a16:creationId xmlns:a16="http://schemas.microsoft.com/office/drawing/2014/main" id="{707FD8D7-B6A5-8296-5FE3-D328353A148E}"/>
                  </a:ext>
                </a:extLst>
              </p:cNvPr>
              <p:cNvSpPr txBox="1">
                <a:spLocks noRot="1" noChangeAspect="1" noMove="1" noResize="1" noEditPoints="1" noAdjustHandles="1" noChangeArrowheads="1" noChangeShapeType="1" noTextEdit="1"/>
              </p:cNvSpPr>
              <p:nvPr/>
            </p:nvSpPr>
            <p:spPr>
              <a:xfrm>
                <a:off x="1240966" y="2449932"/>
                <a:ext cx="10658759" cy="923330"/>
              </a:xfrm>
              <a:prstGeom prst="rect">
                <a:avLst/>
              </a:prstGeom>
              <a:blipFill>
                <a:blip r:embed="rId4"/>
                <a:stretch>
                  <a:fillRect l="-400"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5B6C92A-0B10-A2BF-9B1B-E47C78AAFB3D}"/>
              </a:ext>
            </a:extLst>
          </p:cNvPr>
          <p:cNvSpPr txBox="1"/>
          <p:nvPr/>
        </p:nvSpPr>
        <p:spPr>
          <a:xfrm>
            <a:off x="185048" y="2403858"/>
            <a:ext cx="1148452" cy="369332"/>
          </a:xfrm>
          <a:prstGeom prst="rect">
            <a:avLst/>
          </a:prstGeom>
          <a:noFill/>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Solution</a:t>
            </a:r>
            <a:r>
              <a:rPr lang="en-US" dirty="0">
                <a:solidFill>
                  <a:srgbClr val="000000"/>
                </a:solidFill>
                <a:latin typeface="Times New Roman" panose="02020603050405020304" pitchFamily="18" charset="0"/>
                <a:cs typeface="Times New Roman" panose="02020603050405020304" pitchFamily="18" charset="0"/>
              </a:rPr>
              <a:t>:</a:t>
            </a:r>
            <a:endParaRPr lang="en-US" dirty="0"/>
          </a:p>
        </p:txBody>
      </p:sp>
      <p:graphicFrame>
        <p:nvGraphicFramePr>
          <p:cNvPr id="4" name="Object 3">
            <a:extLst>
              <a:ext uri="{FF2B5EF4-FFF2-40B4-BE49-F238E27FC236}">
                <a16:creationId xmlns:a16="http://schemas.microsoft.com/office/drawing/2014/main" id="{26AFD009-0B99-41DB-6B19-15A66A390313}"/>
              </a:ext>
            </a:extLst>
          </p:cNvPr>
          <p:cNvGraphicFramePr>
            <a:graphicFrameLocks noChangeAspect="1"/>
          </p:cNvGraphicFramePr>
          <p:nvPr>
            <p:extLst>
              <p:ext uri="{D42A27DB-BD31-4B8C-83A1-F6EECF244321}">
                <p14:modId xmlns:p14="http://schemas.microsoft.com/office/powerpoint/2010/main" val="1497086041"/>
              </p:ext>
            </p:extLst>
          </p:nvPr>
        </p:nvGraphicFramePr>
        <p:xfrm>
          <a:off x="4930774" y="2429733"/>
          <a:ext cx="2330450" cy="384175"/>
        </p:xfrm>
        <a:graphic>
          <a:graphicData uri="http://schemas.openxmlformats.org/presentationml/2006/ole">
            <mc:AlternateContent xmlns:mc="http://schemas.openxmlformats.org/markup-compatibility/2006">
              <mc:Choice xmlns:v="urn:schemas-microsoft-com:vml" Requires="v">
                <p:oleObj name="Equation" r:id="rId5" imgW="1231560" imgH="203040" progId="Equation.DSMT4">
                  <p:embed/>
                </p:oleObj>
              </mc:Choice>
              <mc:Fallback>
                <p:oleObj name="Equation" r:id="rId5" imgW="1231560" imgH="203040" progId="Equation.DSMT4">
                  <p:embed/>
                  <p:pic>
                    <p:nvPicPr>
                      <p:cNvPr id="0" name=""/>
                      <p:cNvPicPr/>
                      <p:nvPr/>
                    </p:nvPicPr>
                    <p:blipFill>
                      <a:blip r:embed="rId6"/>
                      <a:stretch>
                        <a:fillRect/>
                      </a:stretch>
                    </p:blipFill>
                    <p:spPr>
                      <a:xfrm>
                        <a:off x="4930774" y="2429733"/>
                        <a:ext cx="2330450" cy="38417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4DF7236D-367D-043B-06ED-D01E7B7F44F1}"/>
              </a:ext>
            </a:extLst>
          </p:cNvPr>
          <p:cNvSpPr txBox="1"/>
          <p:nvPr/>
        </p:nvSpPr>
        <p:spPr>
          <a:xfrm>
            <a:off x="2124075" y="5695158"/>
            <a:ext cx="1502234" cy="646331"/>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Image space</a:t>
            </a:r>
          </a:p>
          <a:p>
            <a:pPr algn="ctr"/>
            <a:r>
              <a:rPr lang="en-US" dirty="0">
                <a:latin typeface="Times New Roman" panose="02020603050405020304" pitchFamily="18" charset="0"/>
                <a:cs typeface="Times New Roman" panose="02020603050405020304" pitchFamily="18" charset="0"/>
              </a:rPr>
              <a:t>(x-y space)</a:t>
            </a:r>
            <a:endParaRPr lang="en-US" b="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B1583F4-3A55-EC2C-2B45-D129692009B3}"/>
              </a:ext>
            </a:extLst>
          </p:cNvPr>
          <p:cNvSpPr txBox="1"/>
          <p:nvPr/>
        </p:nvSpPr>
        <p:spPr>
          <a:xfrm>
            <a:off x="5807449" y="5695159"/>
            <a:ext cx="1886550" cy="646331"/>
          </a:xfrm>
          <a:prstGeom prst="rect">
            <a:avLst/>
          </a:prstGeom>
          <a:noFill/>
        </p:spPr>
        <p:txBody>
          <a:bodyPr wrap="square">
            <a:spAutoFit/>
          </a:bodyPr>
          <a:lstStyle/>
          <a:p>
            <a:pPr algn="ctr"/>
            <a:r>
              <a:rPr lang="en-US" b="0" dirty="0">
                <a:latin typeface="Times New Roman" panose="02020603050405020304" pitchFamily="18" charset="0"/>
                <a:cs typeface="Times New Roman" panose="02020603050405020304" pitchFamily="18" charset="0"/>
              </a:rPr>
              <a:t>Parameter space</a:t>
            </a:r>
          </a:p>
          <a:p>
            <a:pPr algn="ctr"/>
            <a:r>
              <a:rPr lang="en-US" dirty="0">
                <a:latin typeface="Times New Roman" panose="02020603050405020304" pitchFamily="18" charset="0"/>
                <a:cs typeface="Times New Roman" panose="02020603050405020304" pitchFamily="18" charset="0"/>
              </a:rPr>
              <a:t>(</a:t>
            </a:r>
            <a:r>
              <a:rPr lang="el-GR" i="1" dirty="0">
                <a:latin typeface="Times New Roman" panose="02020603050405020304" pitchFamily="18" charset="0"/>
                <a:cs typeface="Times New Roman" panose="02020603050405020304" pitchFamily="18" charset="0"/>
              </a:rPr>
              <a:t>ρ</a:t>
            </a:r>
            <a:r>
              <a:rPr lang="en-US" i="1"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ea typeface="Tahoma" panose="020B0604030504040204" pitchFamily="34" charset="0"/>
                <a:cs typeface="Times New Roman" panose="02020603050405020304" pitchFamily="18" charset="0"/>
              </a:rPr>
              <a:t>θ </a:t>
            </a:r>
            <a:r>
              <a:rPr lang="en-US" dirty="0">
                <a:latin typeface="Times New Roman" panose="02020603050405020304" pitchFamily="18" charset="0"/>
                <a:ea typeface="Tahoma" panose="020B0604030504040204" pitchFamily="34" charset="0"/>
                <a:cs typeface="Times New Roman" panose="02020603050405020304" pitchFamily="18" charset="0"/>
              </a:rPr>
              <a:t>space)</a:t>
            </a:r>
            <a:endParaRPr lang="en-US" b="0" dirty="0">
              <a:latin typeface="Times New Roman" panose="02020603050405020304" pitchFamily="18" charset="0"/>
              <a:cs typeface="Times New Roman" panose="02020603050405020304" pitchFamily="18" charset="0"/>
            </a:endParaRPr>
          </a:p>
        </p:txBody>
      </p:sp>
      <p:pic>
        <p:nvPicPr>
          <p:cNvPr id="56" name="Picture 55" descr="A grid with lines and letters&#10;&#10;AI-generated content may be incorrect.">
            <a:extLst>
              <a:ext uri="{FF2B5EF4-FFF2-40B4-BE49-F238E27FC236}">
                <a16:creationId xmlns:a16="http://schemas.microsoft.com/office/drawing/2014/main" id="{CD591020-4220-4DEA-6734-9BAE7D46E0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2055" y="3307574"/>
            <a:ext cx="2936235" cy="2732229"/>
          </a:xfrm>
          <a:prstGeom prst="rect">
            <a:avLst/>
          </a:prstGeom>
        </p:spPr>
      </p:pic>
      <p:sp>
        <p:nvSpPr>
          <p:cNvPr id="58" name="TextBox 57">
            <a:extLst>
              <a:ext uri="{FF2B5EF4-FFF2-40B4-BE49-F238E27FC236}">
                <a16:creationId xmlns:a16="http://schemas.microsoft.com/office/drawing/2014/main" id="{075874ED-E33A-0A24-7BF5-4A56AEFD1FFD}"/>
              </a:ext>
            </a:extLst>
          </p:cNvPr>
          <p:cNvSpPr txBox="1"/>
          <p:nvPr/>
        </p:nvSpPr>
        <p:spPr>
          <a:xfrm>
            <a:off x="8427389" y="5814058"/>
            <a:ext cx="3305566" cy="646331"/>
          </a:xfrm>
          <a:prstGeom prst="rect">
            <a:avLst/>
          </a:prstGeom>
          <a:noFill/>
        </p:spPr>
        <p:txBody>
          <a:bodyPr wrap="square">
            <a:spAutoFit/>
          </a:bodyPr>
          <a:lstStyle/>
          <a:p>
            <a:pPr algn="ctr"/>
            <a:r>
              <a:rPr lang="en-US" sz="1800" b="0" i="0" dirty="0">
                <a:solidFill>
                  <a:srgbClr val="242021"/>
                </a:solidFill>
                <a:effectLst/>
                <a:latin typeface="TimesTen-Roman"/>
              </a:rPr>
              <a:t>Division of the </a:t>
            </a:r>
            <a:r>
              <a:rPr lang="el-GR" i="1" dirty="0">
                <a:latin typeface="Times New Roman" panose="02020603050405020304" pitchFamily="18" charset="0"/>
                <a:cs typeface="Times New Roman" panose="02020603050405020304" pitchFamily="18" charset="0"/>
              </a:rPr>
              <a:t>ρ</a:t>
            </a:r>
            <a:r>
              <a:rPr lang="en-US" i="1"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ea typeface="Tahoma" panose="020B0604030504040204" pitchFamily="34" charset="0"/>
                <a:cs typeface="Times New Roman" panose="02020603050405020304" pitchFamily="18" charset="0"/>
              </a:rPr>
              <a:t>θ</a:t>
            </a:r>
            <a:r>
              <a:rPr lang="en-US" sz="1800" b="0" i="0" dirty="0">
                <a:solidFill>
                  <a:srgbClr val="242021"/>
                </a:solidFill>
                <a:effectLst/>
                <a:latin typeface="TimesTen-Roman"/>
              </a:rPr>
              <a:t>-plane </a:t>
            </a:r>
          </a:p>
          <a:p>
            <a:pPr algn="ctr"/>
            <a:r>
              <a:rPr lang="en-US" sz="1800" b="0" i="0" dirty="0">
                <a:solidFill>
                  <a:srgbClr val="242021"/>
                </a:solidFill>
                <a:effectLst/>
                <a:latin typeface="TimesTen-Roman"/>
              </a:rPr>
              <a:t>into accumulator cells.</a:t>
            </a:r>
            <a:r>
              <a:rPr lang="en-US" dirty="0"/>
              <a:t> </a:t>
            </a:r>
          </a:p>
        </p:txBody>
      </p:sp>
      <p:sp>
        <p:nvSpPr>
          <p:cNvPr id="19" name="Freeform: Shape 18">
            <a:extLst>
              <a:ext uri="{FF2B5EF4-FFF2-40B4-BE49-F238E27FC236}">
                <a16:creationId xmlns:a16="http://schemas.microsoft.com/office/drawing/2014/main" id="{F2898356-3BC7-E760-C047-558F4B3BF79E}"/>
              </a:ext>
            </a:extLst>
          </p:cNvPr>
          <p:cNvSpPr/>
          <p:nvPr/>
        </p:nvSpPr>
        <p:spPr>
          <a:xfrm>
            <a:off x="3076575" y="4476750"/>
            <a:ext cx="3086100" cy="374101"/>
          </a:xfrm>
          <a:custGeom>
            <a:avLst/>
            <a:gdLst>
              <a:gd name="connsiteX0" fmla="*/ 0 w 3086100"/>
              <a:gd name="connsiteY0" fmla="*/ 171450 h 374101"/>
              <a:gd name="connsiteX1" fmla="*/ 1123950 w 3086100"/>
              <a:gd name="connsiteY1" fmla="*/ 371475 h 374101"/>
              <a:gd name="connsiteX2" fmla="*/ 2438400 w 3086100"/>
              <a:gd name="connsiteY2" fmla="*/ 266700 h 374101"/>
              <a:gd name="connsiteX3" fmla="*/ 3086100 w 3086100"/>
              <a:gd name="connsiteY3" fmla="*/ 0 h 374101"/>
            </a:gdLst>
            <a:ahLst/>
            <a:cxnLst>
              <a:cxn ang="0">
                <a:pos x="connsiteX0" y="connsiteY0"/>
              </a:cxn>
              <a:cxn ang="0">
                <a:pos x="connsiteX1" y="connsiteY1"/>
              </a:cxn>
              <a:cxn ang="0">
                <a:pos x="connsiteX2" y="connsiteY2"/>
              </a:cxn>
              <a:cxn ang="0">
                <a:pos x="connsiteX3" y="connsiteY3"/>
              </a:cxn>
            </a:cxnLst>
            <a:rect l="l" t="t" r="r" b="b"/>
            <a:pathLst>
              <a:path w="3086100" h="374101">
                <a:moveTo>
                  <a:pt x="0" y="171450"/>
                </a:moveTo>
                <a:cubicBezTo>
                  <a:pt x="358775" y="263525"/>
                  <a:pt x="717550" y="355600"/>
                  <a:pt x="1123950" y="371475"/>
                </a:cubicBezTo>
                <a:cubicBezTo>
                  <a:pt x="1530350" y="387350"/>
                  <a:pt x="2111375" y="328613"/>
                  <a:pt x="2438400" y="266700"/>
                </a:cubicBezTo>
                <a:cubicBezTo>
                  <a:pt x="2765425" y="204788"/>
                  <a:pt x="3086100" y="0"/>
                  <a:pt x="3086100" y="0"/>
                </a:cubicBezTo>
              </a:path>
            </a:pathLst>
          </a:custGeom>
          <a:ln>
            <a:prstDash val="sys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94E5F5B3-2DF0-34B0-C55F-0A2C8F514F58}"/>
              </a:ext>
            </a:extLst>
          </p:cNvPr>
          <p:cNvSpPr/>
          <p:nvPr/>
        </p:nvSpPr>
        <p:spPr>
          <a:xfrm>
            <a:off x="2181225" y="5038725"/>
            <a:ext cx="4238625" cy="468560"/>
          </a:xfrm>
          <a:custGeom>
            <a:avLst/>
            <a:gdLst>
              <a:gd name="connsiteX0" fmla="*/ 0 w 4238625"/>
              <a:gd name="connsiteY0" fmla="*/ 114300 h 468560"/>
              <a:gd name="connsiteX1" fmla="*/ 552450 w 4238625"/>
              <a:gd name="connsiteY1" fmla="*/ 333375 h 468560"/>
              <a:gd name="connsiteX2" fmla="*/ 1971675 w 4238625"/>
              <a:gd name="connsiteY2" fmla="*/ 466725 h 468560"/>
              <a:gd name="connsiteX3" fmla="*/ 3324225 w 4238625"/>
              <a:gd name="connsiteY3" fmla="*/ 381000 h 468560"/>
              <a:gd name="connsiteX4" fmla="*/ 4238625 w 4238625"/>
              <a:gd name="connsiteY4" fmla="*/ 0 h 46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25" h="468560">
                <a:moveTo>
                  <a:pt x="0" y="114300"/>
                </a:moveTo>
                <a:cubicBezTo>
                  <a:pt x="111919" y="194469"/>
                  <a:pt x="223838" y="274638"/>
                  <a:pt x="552450" y="333375"/>
                </a:cubicBezTo>
                <a:cubicBezTo>
                  <a:pt x="881062" y="392112"/>
                  <a:pt x="1509713" y="458788"/>
                  <a:pt x="1971675" y="466725"/>
                </a:cubicBezTo>
                <a:cubicBezTo>
                  <a:pt x="2433637" y="474662"/>
                  <a:pt x="2946400" y="458787"/>
                  <a:pt x="3324225" y="381000"/>
                </a:cubicBezTo>
                <a:cubicBezTo>
                  <a:pt x="3702050" y="303213"/>
                  <a:pt x="3970337" y="151606"/>
                  <a:pt x="4238625" y="0"/>
                </a:cubicBezTo>
              </a:path>
            </a:pathLst>
          </a:custGeom>
          <a:ln>
            <a:prstDash val="sys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56495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DDB0-DB81-776D-E365-D7F4DE5AD939}"/>
              </a:ext>
            </a:extLst>
          </p:cNvPr>
          <p:cNvSpPr>
            <a:spLocks noGrp="1"/>
          </p:cNvSpPr>
          <p:nvPr>
            <p:ph type="title"/>
          </p:nvPr>
        </p:nvSpPr>
        <p:spPr/>
        <p:txBody>
          <a:bodyPr/>
          <a:lstStyle/>
          <a:p>
            <a:r>
              <a:rPr lang="en-US" dirty="0"/>
              <a:t>Result</a:t>
            </a:r>
          </a:p>
        </p:txBody>
      </p:sp>
      <p:grpSp>
        <p:nvGrpSpPr>
          <p:cNvPr id="8" name="Group 7">
            <a:extLst>
              <a:ext uri="{FF2B5EF4-FFF2-40B4-BE49-F238E27FC236}">
                <a16:creationId xmlns:a16="http://schemas.microsoft.com/office/drawing/2014/main" id="{7E401622-6FF9-34AC-F832-482A8F9F9AD8}"/>
              </a:ext>
            </a:extLst>
          </p:cNvPr>
          <p:cNvGrpSpPr/>
          <p:nvPr/>
        </p:nvGrpSpPr>
        <p:grpSpPr>
          <a:xfrm>
            <a:off x="335360" y="1967966"/>
            <a:ext cx="2077640" cy="3331935"/>
            <a:chOff x="335360" y="973365"/>
            <a:chExt cx="2159002" cy="3350202"/>
          </a:xfrm>
        </p:grpSpPr>
        <p:pic>
          <p:nvPicPr>
            <p:cNvPr id="5" name="Picture 4" descr="A close-up of a device&#10;&#10;AI-generated content may be incorrect.">
              <a:extLst>
                <a:ext uri="{FF2B5EF4-FFF2-40B4-BE49-F238E27FC236}">
                  <a16:creationId xmlns:a16="http://schemas.microsoft.com/office/drawing/2014/main" id="{0CCB3D7B-83DC-3A71-7B38-C514CCC5E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973365"/>
              <a:ext cx="2159002" cy="2980870"/>
            </a:xfrm>
            <a:prstGeom prst="rect">
              <a:avLst/>
            </a:prstGeom>
          </p:spPr>
        </p:pic>
        <p:sp>
          <p:nvSpPr>
            <p:cNvPr id="6" name="Rectangle 5">
              <a:extLst>
                <a:ext uri="{FF2B5EF4-FFF2-40B4-BE49-F238E27FC236}">
                  <a16:creationId xmlns:a16="http://schemas.microsoft.com/office/drawing/2014/main" id="{176AF5DA-5A19-AD89-B1DB-1BC319B92B2C}"/>
                </a:ext>
              </a:extLst>
            </p:cNvPr>
            <p:cNvSpPr/>
            <p:nvPr/>
          </p:nvSpPr>
          <p:spPr>
            <a:xfrm>
              <a:off x="335360" y="973365"/>
              <a:ext cx="2159002" cy="298087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FE57ABE8-9DA3-58FF-0B16-4F5F6D446743}"/>
                </a:ext>
              </a:extLst>
            </p:cNvPr>
            <p:cNvSpPr txBox="1"/>
            <p:nvPr/>
          </p:nvSpPr>
          <p:spPr>
            <a:xfrm>
              <a:off x="524358" y="3954235"/>
              <a:ext cx="1781006" cy="369332"/>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Original Image</a:t>
              </a:r>
            </a:p>
          </p:txBody>
        </p:sp>
      </p:grpSp>
      <p:grpSp>
        <p:nvGrpSpPr>
          <p:cNvPr id="19" name="Group 18">
            <a:extLst>
              <a:ext uri="{FF2B5EF4-FFF2-40B4-BE49-F238E27FC236}">
                <a16:creationId xmlns:a16="http://schemas.microsoft.com/office/drawing/2014/main" id="{5B895A22-341C-5122-6755-EDC1E32BE5CA}"/>
              </a:ext>
            </a:extLst>
          </p:cNvPr>
          <p:cNvGrpSpPr/>
          <p:nvPr/>
        </p:nvGrpSpPr>
        <p:grpSpPr>
          <a:xfrm>
            <a:off x="3510196" y="1967965"/>
            <a:ext cx="2166124" cy="2964617"/>
            <a:chOff x="3184520" y="971810"/>
            <a:chExt cx="2166124" cy="2964617"/>
          </a:xfrm>
        </p:grpSpPr>
        <p:pic>
          <p:nvPicPr>
            <p:cNvPr id="15" name="Picture 14" descr="A close-up of a device&#10;&#10;AI-generated content may be incorrect.">
              <a:extLst>
                <a:ext uri="{FF2B5EF4-FFF2-40B4-BE49-F238E27FC236}">
                  <a16:creationId xmlns:a16="http://schemas.microsoft.com/office/drawing/2014/main" id="{12771767-2603-355D-1038-B63FDF7B5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049" y="973771"/>
              <a:ext cx="2161595" cy="2962656"/>
            </a:xfrm>
            <a:prstGeom prst="rect">
              <a:avLst/>
            </a:prstGeom>
          </p:spPr>
        </p:pic>
        <p:sp>
          <p:nvSpPr>
            <p:cNvPr id="11" name="Rectangle 10">
              <a:extLst>
                <a:ext uri="{FF2B5EF4-FFF2-40B4-BE49-F238E27FC236}">
                  <a16:creationId xmlns:a16="http://schemas.microsoft.com/office/drawing/2014/main" id="{F6928B1B-FEAB-FFB6-2C01-77B99A6732CC}"/>
                </a:ext>
              </a:extLst>
            </p:cNvPr>
            <p:cNvSpPr/>
            <p:nvPr/>
          </p:nvSpPr>
          <p:spPr>
            <a:xfrm>
              <a:off x="3184520" y="971810"/>
              <a:ext cx="2166124" cy="296461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9E008A5C-40BE-9DBD-0D4F-64FA50690219}"/>
              </a:ext>
            </a:extLst>
          </p:cNvPr>
          <p:cNvCxnSpPr>
            <a:stCxn id="6" idx="3"/>
            <a:endCxn id="11" idx="1"/>
          </p:cNvCxnSpPr>
          <p:nvPr/>
        </p:nvCxnSpPr>
        <p:spPr>
          <a:xfrm flipV="1">
            <a:off x="2413000" y="3450274"/>
            <a:ext cx="10971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226F798-A4E6-027E-246E-9B6277F64FB2}"/>
              </a:ext>
            </a:extLst>
          </p:cNvPr>
          <p:cNvSpPr txBox="1"/>
          <p:nvPr/>
        </p:nvSpPr>
        <p:spPr>
          <a:xfrm>
            <a:off x="2104653" y="2803942"/>
            <a:ext cx="1713889" cy="646331"/>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Bilateral</a:t>
            </a:r>
          </a:p>
          <a:p>
            <a:pPr algn="ctr"/>
            <a:r>
              <a:rPr lang="en-US" dirty="0">
                <a:latin typeface="Times New Roman" panose="02020603050405020304" pitchFamily="18" charset="0"/>
                <a:ea typeface="Tahoma" panose="020B0604030504040204" pitchFamily="34" charset="0"/>
                <a:cs typeface="Times New Roman" panose="02020603050405020304" pitchFamily="18" charset="0"/>
              </a:rPr>
              <a:t>Filter</a:t>
            </a:r>
          </a:p>
        </p:txBody>
      </p:sp>
      <p:grpSp>
        <p:nvGrpSpPr>
          <p:cNvPr id="28" name="Group 27">
            <a:extLst>
              <a:ext uri="{FF2B5EF4-FFF2-40B4-BE49-F238E27FC236}">
                <a16:creationId xmlns:a16="http://schemas.microsoft.com/office/drawing/2014/main" id="{5FAA65FC-2223-FCED-2DCC-51FF3957D914}"/>
              </a:ext>
            </a:extLst>
          </p:cNvPr>
          <p:cNvGrpSpPr/>
          <p:nvPr/>
        </p:nvGrpSpPr>
        <p:grpSpPr>
          <a:xfrm>
            <a:off x="6537543" y="1967964"/>
            <a:ext cx="2166124" cy="2964617"/>
            <a:chOff x="6483050" y="973363"/>
            <a:chExt cx="2166124" cy="2964617"/>
          </a:xfrm>
        </p:grpSpPr>
        <p:pic>
          <p:nvPicPr>
            <p:cNvPr id="23" name="Picture 22" descr="A close-up of a device&#10;&#10;AI-generated content may be incorrect.">
              <a:extLst>
                <a:ext uri="{FF2B5EF4-FFF2-40B4-BE49-F238E27FC236}">
                  <a16:creationId xmlns:a16="http://schemas.microsoft.com/office/drawing/2014/main" id="{A189CF11-8E4F-EE3E-DF14-D103B8DD1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264" y="975324"/>
              <a:ext cx="2139696" cy="2962656"/>
            </a:xfrm>
            <a:prstGeom prst="rect">
              <a:avLst/>
            </a:prstGeom>
          </p:spPr>
        </p:pic>
        <p:sp>
          <p:nvSpPr>
            <p:cNvPr id="26" name="Rectangle 25">
              <a:extLst>
                <a:ext uri="{FF2B5EF4-FFF2-40B4-BE49-F238E27FC236}">
                  <a16:creationId xmlns:a16="http://schemas.microsoft.com/office/drawing/2014/main" id="{A05B75FA-3D75-A32C-AB46-1962554E81FC}"/>
                </a:ext>
              </a:extLst>
            </p:cNvPr>
            <p:cNvSpPr/>
            <p:nvPr/>
          </p:nvSpPr>
          <p:spPr>
            <a:xfrm>
              <a:off x="6483050" y="973363"/>
              <a:ext cx="2166124" cy="296461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8173BFFA-8F69-0E37-50A9-61BCFF09A33F}"/>
              </a:ext>
            </a:extLst>
          </p:cNvPr>
          <p:cNvCxnSpPr>
            <a:cxnSpLocks/>
            <a:stCxn id="11" idx="3"/>
            <a:endCxn id="23" idx="1"/>
          </p:cNvCxnSpPr>
          <p:nvPr/>
        </p:nvCxnSpPr>
        <p:spPr>
          <a:xfrm>
            <a:off x="5676320" y="3450274"/>
            <a:ext cx="874437" cy="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27A0AB0-C462-ADA2-9BC9-942E970B557C}"/>
              </a:ext>
            </a:extLst>
          </p:cNvPr>
          <p:cNvSpPr txBox="1"/>
          <p:nvPr/>
        </p:nvSpPr>
        <p:spPr>
          <a:xfrm>
            <a:off x="5220406" y="3080531"/>
            <a:ext cx="1713889" cy="369332"/>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CLAHE</a:t>
            </a:r>
          </a:p>
        </p:txBody>
      </p:sp>
      <p:pic>
        <p:nvPicPr>
          <p:cNvPr id="31" name="Picture 30" descr="A black and white drawing of a device&#10;&#10;AI-generated content may be incorrect.">
            <a:extLst>
              <a:ext uri="{FF2B5EF4-FFF2-40B4-BE49-F238E27FC236}">
                <a16:creationId xmlns:a16="http://schemas.microsoft.com/office/drawing/2014/main" id="{6A0DD348-30F1-7100-077F-288F3B3ED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0062" y="1967964"/>
            <a:ext cx="2156578" cy="2962656"/>
          </a:xfrm>
          <a:prstGeom prst="rect">
            <a:avLst/>
          </a:prstGeom>
        </p:spPr>
      </p:pic>
      <p:cxnSp>
        <p:nvCxnSpPr>
          <p:cNvPr id="33" name="Straight Arrow Connector 32">
            <a:extLst>
              <a:ext uri="{FF2B5EF4-FFF2-40B4-BE49-F238E27FC236}">
                <a16:creationId xmlns:a16="http://schemas.microsoft.com/office/drawing/2014/main" id="{959C3AC6-EE87-EB5E-6741-66670B6B488B}"/>
              </a:ext>
            </a:extLst>
          </p:cNvPr>
          <p:cNvCxnSpPr>
            <a:cxnSpLocks/>
            <a:endCxn id="31" idx="1"/>
          </p:cNvCxnSpPr>
          <p:nvPr/>
        </p:nvCxnSpPr>
        <p:spPr>
          <a:xfrm>
            <a:off x="8712352" y="3449292"/>
            <a:ext cx="987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1E69B4-B3E9-8959-2520-0FC685ADAE9B}"/>
              </a:ext>
            </a:extLst>
          </p:cNvPr>
          <p:cNvSpPr txBox="1"/>
          <p:nvPr/>
        </p:nvSpPr>
        <p:spPr>
          <a:xfrm>
            <a:off x="8302125" y="3080531"/>
            <a:ext cx="1713889" cy="369332"/>
          </a:xfrm>
          <a:prstGeom prst="rect">
            <a:avLst/>
          </a:prstGeom>
          <a:noFill/>
        </p:spPr>
        <p:txBody>
          <a:bodyPr wrap="square">
            <a:spAutoFit/>
          </a:bodyPr>
          <a:lstStyle/>
          <a:p>
            <a:pPr algn="ctr"/>
            <a:r>
              <a:rPr lang="en-US" dirty="0">
                <a:latin typeface="Times New Roman" panose="02020603050405020304" pitchFamily="18" charset="0"/>
                <a:ea typeface="Tahoma" panose="020B0604030504040204" pitchFamily="34" charset="0"/>
                <a:cs typeface="Times New Roman" panose="02020603050405020304" pitchFamily="18" charset="0"/>
              </a:rPr>
              <a:t>Canny</a:t>
            </a:r>
          </a:p>
        </p:txBody>
      </p:sp>
    </p:spTree>
    <p:extLst>
      <p:ext uri="{BB962C8B-B14F-4D97-AF65-F5344CB8AC3E}">
        <p14:creationId xmlns:p14="http://schemas.microsoft.com/office/powerpoint/2010/main" val="1604659758"/>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16199</TotalTime>
  <Words>1467</Words>
  <Application>Microsoft Office PowerPoint</Application>
  <PresentationFormat>Widescreen</PresentationFormat>
  <Paragraphs>264</Paragraphs>
  <Slides>20</Slides>
  <Notes>10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2" baseType="lpstr">
      <vt:lpstr>맑은 고딕</vt:lpstr>
      <vt:lpstr>맑은 고딕</vt:lpstr>
      <vt:lpstr>Arial</vt:lpstr>
      <vt:lpstr>Arial Unicode MS</vt:lpstr>
      <vt:lpstr>Calibri</vt:lpstr>
      <vt:lpstr>Cambria Math</vt:lpstr>
      <vt:lpstr>Times New Roman</vt:lpstr>
      <vt:lpstr>TimesTen-Roman</vt:lpstr>
      <vt:lpstr>Verdana</vt:lpstr>
      <vt:lpstr>양재참숯체B</vt:lpstr>
      <vt:lpstr>디자인 사용자 지정</vt:lpstr>
      <vt:lpstr>Equation</vt:lpstr>
      <vt:lpstr>Timeline</vt:lpstr>
      <vt:lpstr>PowerPoint Presentation</vt:lpstr>
      <vt:lpstr>Introduction</vt:lpstr>
      <vt:lpstr>Line detection</vt:lpstr>
      <vt:lpstr>Hough Transform concept</vt:lpstr>
      <vt:lpstr>Multiple line detection</vt:lpstr>
      <vt:lpstr>Line Detection Algorithm</vt:lpstr>
      <vt:lpstr>Problem with the hough transform</vt:lpstr>
      <vt:lpstr>Result</vt:lpstr>
      <vt:lpstr>Result</vt:lpstr>
      <vt:lpstr>Hough Transform: Circle Detection</vt:lpstr>
      <vt:lpstr>Hough Transform: Circle Detection</vt:lpstr>
      <vt:lpstr>Using Gradient Information</vt:lpstr>
      <vt:lpstr>Circle detection results</vt:lpstr>
      <vt:lpstr>Hough Transform: Circle Detection with unknown radius</vt:lpstr>
      <vt:lpstr>Result</vt:lpstr>
      <vt:lpstr>My function</vt:lpstr>
      <vt:lpstr>HoughLines</vt:lpstr>
      <vt:lpstr>HoughCircles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334</cp:revision>
  <dcterms:created xsi:type="dcterms:W3CDTF">2024-11-29T08:47:06Z</dcterms:created>
  <dcterms:modified xsi:type="dcterms:W3CDTF">2025-06-13T06:13:49Z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